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sldIdLst>
    <p:sldId id="398" r:id="rId2"/>
    <p:sldId id="301" r:id="rId3"/>
    <p:sldId id="300" r:id="rId4"/>
    <p:sldId id="420" r:id="rId5"/>
    <p:sldId id="422" r:id="rId6"/>
    <p:sldId id="423" r:id="rId7"/>
    <p:sldId id="421" r:id="rId8"/>
    <p:sldId id="303" r:id="rId9"/>
    <p:sldId id="304" r:id="rId10"/>
    <p:sldId id="525" r:id="rId11"/>
    <p:sldId id="524" r:id="rId12"/>
    <p:sldId id="526" r:id="rId13"/>
    <p:sldId id="527" r:id="rId14"/>
    <p:sldId id="528" r:id="rId15"/>
    <p:sldId id="529" r:id="rId16"/>
    <p:sldId id="299" r:id="rId17"/>
    <p:sldId id="399" r:id="rId18"/>
    <p:sldId id="400" r:id="rId19"/>
    <p:sldId id="401" r:id="rId20"/>
    <p:sldId id="257" r:id="rId21"/>
    <p:sldId id="258" r:id="rId22"/>
    <p:sldId id="259" r:id="rId23"/>
    <p:sldId id="424" r:id="rId24"/>
    <p:sldId id="318" r:id="rId25"/>
    <p:sldId id="319" r:id="rId26"/>
    <p:sldId id="262" r:id="rId27"/>
    <p:sldId id="402" r:id="rId28"/>
    <p:sldId id="419" r:id="rId29"/>
    <p:sldId id="413" r:id="rId30"/>
    <p:sldId id="414" r:id="rId31"/>
    <p:sldId id="405" r:id="rId32"/>
    <p:sldId id="406" r:id="rId33"/>
    <p:sldId id="415" r:id="rId34"/>
    <p:sldId id="416" r:id="rId35"/>
    <p:sldId id="407" r:id="rId36"/>
    <p:sldId id="408" r:id="rId37"/>
    <p:sldId id="418" r:id="rId38"/>
    <p:sldId id="409" r:id="rId39"/>
    <p:sldId id="417" r:id="rId40"/>
    <p:sldId id="410" r:id="rId41"/>
    <p:sldId id="412" r:id="rId42"/>
    <p:sldId id="325" r:id="rId43"/>
    <p:sldId id="326" r:id="rId44"/>
    <p:sldId id="266" r:id="rId45"/>
    <p:sldId id="327" r:id="rId46"/>
    <p:sldId id="267" r:id="rId47"/>
    <p:sldId id="268" r:id="rId48"/>
    <p:sldId id="328" r:id="rId49"/>
    <p:sldId id="269" r:id="rId50"/>
    <p:sldId id="270" r:id="rId51"/>
    <p:sldId id="271" r:id="rId52"/>
    <p:sldId id="272" r:id="rId53"/>
    <p:sldId id="273" r:id="rId54"/>
    <p:sldId id="274" r:id="rId55"/>
    <p:sldId id="352" r:id="rId56"/>
    <p:sldId id="353" r:id="rId57"/>
    <p:sldId id="354" r:id="rId58"/>
    <p:sldId id="364" r:id="rId59"/>
    <p:sldId id="365" r:id="rId60"/>
    <p:sldId id="355" r:id="rId61"/>
    <p:sldId id="366" r:id="rId62"/>
    <p:sldId id="367" r:id="rId63"/>
    <p:sldId id="389" r:id="rId64"/>
    <p:sldId id="390" r:id="rId65"/>
    <p:sldId id="391" r:id="rId66"/>
    <p:sldId id="395" r:id="rId67"/>
    <p:sldId id="392" r:id="rId68"/>
    <p:sldId id="393" r:id="rId69"/>
    <p:sldId id="394" r:id="rId70"/>
    <p:sldId id="368" r:id="rId71"/>
    <p:sldId id="369" r:id="rId72"/>
    <p:sldId id="370" r:id="rId73"/>
    <p:sldId id="371" r:id="rId74"/>
    <p:sldId id="372" r:id="rId75"/>
    <p:sldId id="373" r:id="rId76"/>
    <p:sldId id="374" r:id="rId77"/>
    <p:sldId id="375" r:id="rId78"/>
    <p:sldId id="376" r:id="rId79"/>
    <p:sldId id="377" r:id="rId80"/>
    <p:sldId id="378" r:id="rId81"/>
    <p:sldId id="379" r:id="rId82"/>
    <p:sldId id="380" r:id="rId83"/>
    <p:sldId id="381" r:id="rId84"/>
    <p:sldId id="382" r:id="rId85"/>
    <p:sldId id="383" r:id="rId86"/>
    <p:sldId id="384" r:id="rId87"/>
    <p:sldId id="386" r:id="rId88"/>
    <p:sldId id="387" r:id="rId89"/>
    <p:sldId id="388" r:id="rId90"/>
    <p:sldId id="396" r:id="rId91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AED1"/>
    <a:srgbClr val="005CA2"/>
    <a:srgbClr val="0000FF"/>
    <a:srgbClr val="0070C0"/>
    <a:srgbClr val="7475CF"/>
    <a:srgbClr val="FF0000"/>
    <a:srgbClr val="0099FF"/>
    <a:srgbClr val="3399FF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97" autoAdjust="0"/>
    <p:restoredTop sz="89499" autoAdjust="0"/>
  </p:normalViewPr>
  <p:slideViewPr>
    <p:cSldViewPr>
      <p:cViewPr varScale="1">
        <p:scale>
          <a:sx n="110" d="100"/>
          <a:sy n="110" d="100"/>
        </p:scale>
        <p:origin x="142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00AD99B-6D9D-44F5-815A-623FDF2F69E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09071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06B5C71E-D0C8-4D86-BB95-E67246FF1343}" type="slidenum">
              <a:rPr lang="en-US" altLang="zh-CN" smtClean="0"/>
              <a:pPr eaLnBrk="1" hangingPunct="1"/>
              <a:t>10</a:t>
            </a:fld>
            <a:endParaRPr lang="en-US" altLang="zh-CN"/>
          </a:p>
        </p:txBody>
      </p:sp>
      <p:sp>
        <p:nvSpPr>
          <p:cNvPr id="243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612012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E53DC6-CFBF-45B9-A873-9B601408CCB4}" type="slidenum">
              <a:rPr lang="en-US" altLang="zh-CN"/>
              <a:pPr/>
              <a:t>23</a:t>
            </a:fld>
            <a:endParaRPr lang="en-US" altLang="zh-CN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ln w="12700" cap="flat"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2075" tIns="46038" rIns="92075" bIns="46038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696980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68850E-3B77-4D06-8225-B61CF68061DB}" type="slidenum">
              <a:rPr lang="en-US" altLang="zh-CN"/>
              <a:pPr/>
              <a:t>26</a:t>
            </a:fld>
            <a:endParaRPr lang="en-US" altLang="zh-CN"/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ln w="12700" cap="flat"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2075" tIns="46038" rIns="92075" bIns="46038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89284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01F816-CE38-4CCC-8F4F-C6DD879D3012}" type="slidenum">
              <a:rPr lang="en-US" altLang="zh-CN"/>
              <a:pPr/>
              <a:t>29</a:t>
            </a:fld>
            <a:endParaRPr lang="en-US" altLang="zh-CN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ln w="12700" cap="flat"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2075" tIns="46038" rIns="92075" bIns="46038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332687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AD99B-6D9D-44F5-815A-623FDF2F69ED}" type="slidenum">
              <a:rPr lang="en-US" altLang="zh-CN" smtClean="0"/>
              <a:pPr/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13608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0AD99B-6D9D-44F5-815A-623FDF2F69ED}" type="slidenum">
              <a:rPr lang="en-US" altLang="zh-CN" smtClean="0"/>
              <a:pPr/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2816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B2D8C2-600C-4969-95B9-CB729ACAC725}" type="slidenum">
              <a:rPr lang="en-US" altLang="zh-CN"/>
              <a:pPr/>
              <a:t>44</a:t>
            </a:fld>
            <a:endParaRPr lang="en-US" altLang="zh-CN"/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ln w="12700" cap="flat"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2075" tIns="46038" rIns="92075" bIns="46038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22592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E1FCB2-21C4-44C7-941D-6D9378A5E497}" type="slidenum">
              <a:rPr lang="en-US" altLang="zh-CN"/>
              <a:pPr/>
              <a:t>46</a:t>
            </a:fld>
            <a:endParaRPr lang="en-US" altLang="zh-CN"/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ln w="12700" cap="flat"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2075" tIns="46038" rIns="92075" bIns="46038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892012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8588EE-2E2A-4D8A-9751-84D54D87F92A}" type="slidenum">
              <a:rPr lang="en-US" altLang="zh-CN"/>
              <a:pPr/>
              <a:t>47</a:t>
            </a:fld>
            <a:endParaRPr lang="en-US" altLang="zh-CN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ln w="12700" cap="flat"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2075" tIns="46038" rIns="92075" bIns="46038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344805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4C93C5-702F-4446-AF8E-EA4E5192E224}" type="slidenum">
              <a:rPr lang="en-US" altLang="zh-CN"/>
              <a:pPr/>
              <a:t>49</a:t>
            </a:fld>
            <a:endParaRPr lang="en-US" altLang="zh-CN"/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ln w="12700" cap="flat"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2075" tIns="46038" rIns="92075" bIns="46038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913124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AE23C3-625C-460D-A6E5-3A7B328EC1FA}" type="slidenum">
              <a:rPr lang="en-US" altLang="zh-CN"/>
              <a:pPr/>
              <a:t>50</a:t>
            </a:fld>
            <a:endParaRPr lang="en-US" altLang="zh-CN"/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ln w="12700" cap="flat"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2075" tIns="46038" rIns="92075" bIns="46038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01531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29842C05-AF87-4E4C-9542-570601399118}" type="slidenum">
              <a:rPr lang="en-US" altLang="zh-CN" smtClean="0"/>
              <a:pPr eaLnBrk="1" hangingPunct="1"/>
              <a:t>11</a:t>
            </a:fld>
            <a:endParaRPr lang="en-US" altLang="zh-CN"/>
          </a:p>
        </p:txBody>
      </p:sp>
      <p:sp>
        <p:nvSpPr>
          <p:cNvPr id="244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463002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E23C6D-53B0-43CB-BE4E-7A755568BD66}" type="slidenum">
              <a:rPr lang="en-US" altLang="zh-CN"/>
              <a:pPr/>
              <a:t>51</a:t>
            </a:fld>
            <a:endParaRPr lang="en-US" altLang="zh-CN"/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ln w="12700" cap="flat"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2075" tIns="46038" rIns="92075" bIns="46038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096507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66511A-CB54-449F-BA4D-5FD284270543}" type="slidenum">
              <a:rPr lang="en-US" altLang="zh-CN"/>
              <a:pPr/>
              <a:t>52</a:t>
            </a:fld>
            <a:endParaRPr lang="en-US" altLang="zh-CN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ln w="12700" cap="flat"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2075" tIns="46038" rIns="92075" bIns="46038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362926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45DCD6-9E2E-4401-9C93-22018F1D994A}" type="slidenum">
              <a:rPr lang="en-US" altLang="zh-CN"/>
              <a:pPr/>
              <a:t>53</a:t>
            </a:fld>
            <a:endParaRPr lang="en-US" altLang="zh-CN"/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ln w="12700" cap="flat"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2075" tIns="46038" rIns="92075" bIns="46038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914239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42A7A6-66FB-47CD-B9BC-42AFD81D307A}" type="slidenum">
              <a:rPr lang="en-US" altLang="zh-CN"/>
              <a:pPr/>
              <a:t>54</a:t>
            </a:fld>
            <a:endParaRPr lang="en-US" altLang="zh-CN"/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ln w="12700" cap="flat"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2075" tIns="46038" rIns="92075" bIns="46038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161708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445EBC-DFA7-407D-8DAD-498E80DD217A}" type="slidenum">
              <a:rPr lang="en-US" altLang="zh-CN"/>
              <a:pPr/>
              <a:t>55</a:t>
            </a:fld>
            <a:endParaRPr lang="en-US" altLang="zh-CN"/>
          </a:p>
        </p:txBody>
      </p:sp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ln w="12700" cap="flat"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2075" tIns="46038" rIns="92075" bIns="46038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024160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845465-7651-4004-BB34-BC2ECEAE18F5}" type="slidenum">
              <a:rPr lang="en-US" altLang="zh-CN"/>
              <a:pPr/>
              <a:t>57</a:t>
            </a:fld>
            <a:endParaRPr lang="en-US" altLang="zh-CN"/>
          </a:p>
        </p:txBody>
      </p:sp>
      <p:sp>
        <p:nvSpPr>
          <p:cNvPr id="155650" name="Rectangle 2"/>
          <p:cNvSpPr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b"/>
          <a:lstStyle/>
          <a:p>
            <a:pPr algn="r"/>
            <a:fld id="{9E67A26A-E93B-4468-AFC5-5CE27CAF6936}" type="slidenum">
              <a:rPr lang="en-US" altLang="zh-CN" sz="1200"/>
              <a:pPr algn="r"/>
              <a:t>57</a:t>
            </a:fld>
            <a:endParaRPr lang="en-US" altLang="zh-CN" sz="1200"/>
          </a:p>
        </p:txBody>
      </p:sp>
      <p:sp>
        <p:nvSpPr>
          <p:cNvPr id="15565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ln w="12700" cap="flat"/>
        </p:spPr>
      </p:sp>
      <p:sp>
        <p:nvSpPr>
          <p:cNvPr id="155652" name="Rectangle 4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2075" tIns="46038" rIns="92075" bIns="46038"/>
          <a:lstStyle/>
          <a:p>
            <a:pPr algn="ctr">
              <a:spcBef>
                <a:spcPct val="0"/>
              </a:spcBef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023958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2D2250-B805-4AEC-9487-D8CA2E3EFE5C}" type="slidenum">
              <a:rPr lang="en-US" altLang="zh-CN"/>
              <a:pPr/>
              <a:t>60</a:t>
            </a:fld>
            <a:endParaRPr lang="en-US" altLang="zh-CN"/>
          </a:p>
        </p:txBody>
      </p:sp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ln w="12700" cap="flat"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2075" tIns="46038" rIns="92075" bIns="46038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170297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D0949A-58D6-46EF-A4F2-8A88D4E5976E}" type="slidenum">
              <a:rPr lang="en-US" altLang="zh-CN"/>
              <a:pPr/>
              <a:t>64</a:t>
            </a:fld>
            <a:endParaRPr lang="en-US" altLang="zh-CN"/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ln w="12700" cap="flat"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2075" tIns="46038" rIns="92075" bIns="46038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015983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8C0FEC-93DA-45C9-81BA-BF2BC3F85C41}" type="slidenum">
              <a:rPr lang="en-US" altLang="zh-CN"/>
              <a:pPr/>
              <a:t>65</a:t>
            </a:fld>
            <a:endParaRPr lang="en-US" altLang="zh-CN"/>
          </a:p>
        </p:txBody>
      </p:sp>
      <p:sp>
        <p:nvSpPr>
          <p:cNvPr id="20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ln w="12700" cap="flat"/>
        </p:spPr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2075" tIns="46038" rIns="92075" bIns="46038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031176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C665AE-2DE0-406B-BDEB-38F60C3F8171}" type="slidenum">
              <a:rPr lang="en-US" altLang="zh-CN"/>
              <a:pPr/>
              <a:t>66</a:t>
            </a:fld>
            <a:endParaRPr lang="en-US" altLang="zh-CN"/>
          </a:p>
        </p:txBody>
      </p:sp>
      <p:sp>
        <p:nvSpPr>
          <p:cNvPr id="214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ln w="12700" cap="flat"/>
        </p:spPr>
      </p:sp>
      <p:sp>
        <p:nvSpPr>
          <p:cNvPr id="21401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2075" tIns="46038" rIns="92075" bIns="46038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47682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FA1E610E-BBFB-4E33-97A9-E3D259437724}" type="slidenum">
              <a:rPr lang="en-US" altLang="zh-CN" smtClean="0"/>
              <a:pPr eaLnBrk="1" hangingPunct="1"/>
              <a:t>12</a:t>
            </a:fld>
            <a:endParaRPr lang="en-US" altLang="zh-CN"/>
          </a:p>
        </p:txBody>
      </p:sp>
      <p:sp>
        <p:nvSpPr>
          <p:cNvPr id="245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808154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0BFD73E-EF96-4677-9CE7-0269597AD667}" type="slidenum">
              <a:rPr lang="en-US" altLang="zh-CN"/>
              <a:pPr/>
              <a:t>67</a:t>
            </a:fld>
            <a:endParaRPr lang="en-US" altLang="zh-CN"/>
          </a:p>
        </p:txBody>
      </p:sp>
      <p:sp>
        <p:nvSpPr>
          <p:cNvPr id="206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ln w="12700" cap="flat"/>
        </p:spPr>
      </p:sp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2075" tIns="46038" rIns="92075" bIns="46038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805865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1E5726-D80C-4619-ACFA-DF680415C97A}" type="slidenum">
              <a:rPr lang="en-US" altLang="zh-CN"/>
              <a:pPr/>
              <a:t>68</a:t>
            </a:fld>
            <a:endParaRPr lang="en-US" altLang="zh-CN"/>
          </a:p>
        </p:txBody>
      </p:sp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ln w="12700" cap="flat"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2075" tIns="46038" rIns="92075" bIns="46038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370659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BC9090-F638-43B4-8725-93A683553AD8}" type="slidenum">
              <a:rPr lang="en-US" altLang="zh-CN"/>
              <a:pPr/>
              <a:t>69</a:t>
            </a:fld>
            <a:endParaRPr lang="en-US" altLang="zh-CN"/>
          </a:p>
        </p:txBody>
      </p:sp>
      <p:sp>
        <p:nvSpPr>
          <p:cNvPr id="21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ln w="12700" cap="flat"/>
        </p:spPr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2075" tIns="46038" rIns="92075" bIns="46038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2655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5C39F514-5FD7-4E06-B1C7-2C44D93226C5}" type="slidenum">
              <a:rPr lang="en-US" altLang="zh-CN" smtClean="0"/>
              <a:pPr eaLnBrk="1" hangingPunct="1"/>
              <a:t>13</a:t>
            </a:fld>
            <a:endParaRPr lang="en-US" altLang="zh-CN"/>
          </a:p>
        </p:txBody>
      </p:sp>
      <p:sp>
        <p:nvSpPr>
          <p:cNvPr id="246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656961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CC431CED-106C-4202-A22B-1302C2623B46}" type="slidenum">
              <a:rPr lang="en-US" altLang="zh-CN" smtClean="0"/>
              <a:pPr eaLnBrk="1" hangingPunct="1"/>
              <a:t>14</a:t>
            </a:fld>
            <a:endParaRPr lang="en-US" altLang="zh-CN"/>
          </a:p>
        </p:txBody>
      </p:sp>
      <p:sp>
        <p:nvSpPr>
          <p:cNvPr id="247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37547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24CB0B1C-29A4-4216-AEF8-B8255F9230D5}" type="slidenum">
              <a:rPr lang="en-US" altLang="zh-CN" smtClean="0"/>
              <a:pPr eaLnBrk="1" hangingPunct="1"/>
              <a:t>15</a:t>
            </a:fld>
            <a:endParaRPr lang="en-US" altLang="zh-CN"/>
          </a:p>
        </p:txBody>
      </p:sp>
      <p:sp>
        <p:nvSpPr>
          <p:cNvPr id="248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8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/>
              <a:t>软盘：</a:t>
            </a:r>
            <a:r>
              <a:rPr lang="en-US" altLang="zh-CN" dirty="0"/>
              <a:t>80</a:t>
            </a:r>
            <a:r>
              <a:rPr lang="zh-CN" altLang="en-US" dirty="0"/>
              <a:t>磁道，</a:t>
            </a:r>
            <a:r>
              <a:rPr lang="en-US" altLang="zh-CN" dirty="0"/>
              <a:t>18</a:t>
            </a:r>
            <a:r>
              <a:rPr lang="zh-CN" altLang="en-US" dirty="0"/>
              <a:t>扇区，双面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501489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228AD9-DAB2-410D-AC72-35AA88BBD43B}" type="slidenum">
              <a:rPr lang="en-US" altLang="zh-CN"/>
              <a:pPr/>
              <a:t>20</a:t>
            </a:fld>
            <a:endParaRPr lang="en-US" altLang="zh-CN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ln w="12700" cap="flat"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2075" tIns="46038" rIns="92075" bIns="46038"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579489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E1E46E-1CFE-46F1-ACBE-68AB1C3CC8A7}" type="slidenum">
              <a:rPr lang="en-US" altLang="zh-CN"/>
              <a:pPr/>
              <a:t>21</a:t>
            </a:fld>
            <a:endParaRPr lang="en-US" altLang="zh-CN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ln w="12700" cap="flat"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2075" tIns="46038" rIns="92075" bIns="46038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48275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E53DC6-CFBF-45B9-A873-9B601408CCB4}" type="slidenum">
              <a:rPr lang="en-US" altLang="zh-CN"/>
              <a:pPr/>
              <a:t>22</a:t>
            </a:fld>
            <a:endParaRPr lang="en-US" altLang="zh-CN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5825"/>
          </a:xfrm>
          <a:ln w="12700" cap="flat"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2075" tIns="46038" rIns="92075" bIns="46038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85131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44450"/>
            <a:ext cx="2286000" cy="60817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44450"/>
            <a:ext cx="6705600" cy="608171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0" y="44450"/>
            <a:ext cx="9144000" cy="60817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31640" y="260648"/>
            <a:ext cx="7632848" cy="720254"/>
          </a:xfrm>
        </p:spPr>
        <p:txBody>
          <a:bodyPr/>
          <a:lstStyle>
            <a:lvl1pPr algn="l"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7624" y="274638"/>
            <a:ext cx="7499176" cy="562074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2" y="188640"/>
            <a:ext cx="7924798" cy="864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2" cy="121920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5496" y="72008"/>
            <a:ext cx="1259632" cy="119675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pitchFamily="34" charset="0"/>
          <a:ea typeface="黑体" pitchFamily="49" charset="-122"/>
          <a:cs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pitchFamily="34" charset="0"/>
          <a:ea typeface="黑体" pitchFamily="49" charset="-122"/>
          <a:cs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pitchFamily="34" charset="0"/>
          <a:ea typeface="黑体" pitchFamily="49" charset="-122"/>
          <a:cs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pitchFamily="34" charset="0"/>
          <a:ea typeface="黑体" pitchFamily="49" charset="-122"/>
          <a:cs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pitchFamily="34" charset="0"/>
          <a:ea typeface="黑体" pitchFamily="49" charset="-122"/>
          <a:cs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pitchFamily="34" charset="0"/>
          <a:ea typeface="黑体" pitchFamily="49" charset="-122"/>
          <a:cs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pitchFamily="34" charset="0"/>
          <a:ea typeface="黑体" pitchFamily="49" charset="-122"/>
          <a:cs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pitchFamily="34" charset="0"/>
          <a:ea typeface="黑体" pitchFamily="49" charset="-122"/>
          <a:cs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jp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ilibili.com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hyperlink" Target="https://www.icourse163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.163.com/" TargetMode="External"/><Relationship Id="rId5" Type="http://schemas.openxmlformats.org/officeDocument/2006/relationships/image" Target="../media/image3.png"/><Relationship Id="rId10" Type="http://schemas.openxmlformats.org/officeDocument/2006/relationships/hyperlink" Target="https://studentcompetitions.com/posts/10-mooc-websites-to-start-your-free-online-education" TargetMode="External"/><Relationship Id="rId4" Type="http://schemas.openxmlformats.org/officeDocument/2006/relationships/hyperlink" Target="https://www.coursera.org/" TargetMode="Externa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5436" y="112937"/>
            <a:ext cx="8770454" cy="2874063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zh-CN" altLang="en-US" sz="3600" dirty="0">
                <a:solidFill>
                  <a:srgbClr val="005CA2"/>
                </a:solidFill>
                <a:latin typeface="+mn-ea"/>
                <a:cs typeface="微软雅黑"/>
              </a:rPr>
              <a:t>计算机操作系统</a:t>
            </a:r>
            <a:br>
              <a:rPr lang="zh-CN" altLang="en-US" sz="4000" dirty="0">
                <a:solidFill>
                  <a:srgbClr val="005CA2"/>
                </a:solidFill>
                <a:latin typeface="+mn-ea"/>
              </a:rPr>
            </a:br>
            <a:r>
              <a:rPr lang="en-US" altLang="zh-CN" sz="3600" dirty="0">
                <a:solidFill>
                  <a:srgbClr val="005CA2"/>
                </a:solidFill>
                <a:latin typeface="Arial Black" panose="020B0A04020102020204" pitchFamily="34" charset="0"/>
                <a:cs typeface="Times New Roman"/>
              </a:rPr>
              <a:t>Computer Operating Systems</a:t>
            </a:r>
          </a:p>
        </p:txBody>
      </p:sp>
      <p:cxnSp>
        <p:nvCxnSpPr>
          <p:cNvPr id="21" name="直接连接符 20"/>
          <p:cNvCxnSpPr/>
          <p:nvPr/>
        </p:nvCxnSpPr>
        <p:spPr bwMode="auto">
          <a:xfrm>
            <a:off x="744910" y="2564904"/>
            <a:ext cx="7571506" cy="0"/>
          </a:xfrm>
          <a:prstGeom prst="line">
            <a:avLst/>
          </a:prstGeom>
          <a:ln w="57150">
            <a:solidFill>
              <a:srgbClr val="005CA2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副标题 2"/>
          <p:cNvSpPr>
            <a:spLocks noGrp="1"/>
          </p:cNvSpPr>
          <p:nvPr>
            <p:ph type="subTitle" idx="1"/>
          </p:nvPr>
        </p:nvSpPr>
        <p:spPr>
          <a:xfrm>
            <a:off x="3103253" y="3034617"/>
            <a:ext cx="3091041" cy="422670"/>
          </a:xfrm>
        </p:spPr>
        <p:txBody>
          <a:bodyPr/>
          <a:lstStyle/>
          <a:p>
            <a:r>
              <a:rPr lang="zh-CN" altLang="en-US" sz="2400" dirty="0">
                <a:latin typeface="+mj-ea"/>
                <a:ea typeface="+mj-ea"/>
              </a:rPr>
              <a:t>秦 科  </a:t>
            </a:r>
            <a:r>
              <a:rPr lang="zh-CN" altLang="en-US" sz="1600" dirty="0">
                <a:latin typeface="+mj-ea"/>
                <a:ea typeface="+mj-ea"/>
              </a:rPr>
              <a:t>教授，博导</a:t>
            </a:r>
            <a:endParaRPr lang="en-US" altLang="zh-CN" sz="1600" dirty="0">
              <a:latin typeface="+mj-ea"/>
              <a:ea typeface="+mj-ea"/>
            </a:endParaRPr>
          </a:p>
          <a:p>
            <a:endParaRPr lang="en-US" sz="2400" dirty="0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BA170-B21D-CDAA-DDDC-EEDD6279433C}"/>
              </a:ext>
            </a:extLst>
          </p:cNvPr>
          <p:cNvSpPr txBox="1"/>
          <p:nvPr/>
        </p:nvSpPr>
        <p:spPr>
          <a:xfrm>
            <a:off x="3509679" y="3861048"/>
            <a:ext cx="2278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qinke</a:t>
            </a:r>
            <a:r>
              <a:rPr lang="en-US" altLang="zh-CN" dirty="0"/>
              <a:t>@</a:t>
            </a:r>
            <a:r>
              <a:rPr lang="en-US" altLang="zh-CN" dirty="0" err="1"/>
              <a:t>uestc.edu.cn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889544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计算机的启动过程</a:t>
            </a:r>
            <a:endParaRPr lang="en-US" altLang="zh-CN" dirty="0"/>
          </a:p>
        </p:txBody>
      </p:sp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304800" y="1143000"/>
            <a:ext cx="8534400" cy="2282825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latin typeface="楷体" pitchFamily="49" charset="-122"/>
                <a:ea typeface="楷体" pitchFamily="49" charset="-122"/>
              </a:rPr>
              <a:t>1.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上电：加电电源开关被按下时，机器就开始供电，主板的控制  芯片组会向</a:t>
            </a:r>
            <a:r>
              <a:rPr lang="en-US" altLang="zh-CN" sz="2400" b="1">
                <a:latin typeface="楷体" pitchFamily="49" charset="-122"/>
                <a:ea typeface="楷体" pitchFamily="49" charset="-122"/>
              </a:rPr>
              <a:t>CPU 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发出并保持一个</a:t>
            </a:r>
            <a:r>
              <a:rPr lang="en-US" altLang="zh-CN" sz="2400" b="1">
                <a:latin typeface="楷体" pitchFamily="49" charset="-122"/>
                <a:ea typeface="楷体" pitchFamily="49" charset="-122"/>
              </a:rPr>
              <a:t>RESET 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（重置）信号，让</a:t>
            </a:r>
            <a:r>
              <a:rPr lang="en-US" altLang="zh-CN" sz="2400" b="1">
                <a:latin typeface="楷体" pitchFamily="49" charset="-122"/>
                <a:ea typeface="楷体" pitchFamily="49" charset="-122"/>
              </a:rPr>
              <a:t>CPU 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恢复到初始状态。当芯片组检测到电源已经开始稳定供电时就会撤去</a:t>
            </a:r>
            <a:r>
              <a:rPr lang="en-US" altLang="zh-CN" sz="2400" b="1">
                <a:latin typeface="楷体" pitchFamily="49" charset="-122"/>
                <a:ea typeface="楷体" pitchFamily="49" charset="-122"/>
              </a:rPr>
              <a:t>RESET 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信号。</a:t>
            </a:r>
            <a:r>
              <a:rPr lang="en-US" altLang="zh-CN" sz="2400" b="1">
                <a:latin typeface="楷体" pitchFamily="49" charset="-122"/>
                <a:ea typeface="楷体" pitchFamily="49" charset="-122"/>
              </a:rPr>
              <a:t>CPU 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就从</a:t>
            </a:r>
            <a:r>
              <a:rPr lang="en-US" altLang="zh-CN" sz="2400" b="1">
                <a:latin typeface="楷体" pitchFamily="49" charset="-122"/>
                <a:ea typeface="楷体" pitchFamily="49" charset="-122"/>
              </a:rPr>
              <a:t>0XFFFF0 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处开始执行指令。这个地址属于</a:t>
            </a:r>
            <a:r>
              <a:rPr lang="en-US" altLang="zh-CN" sz="2400" b="1">
                <a:latin typeface="楷体" pitchFamily="49" charset="-122"/>
                <a:ea typeface="楷体" pitchFamily="49" charset="-122"/>
              </a:rPr>
              <a:t>BIOS 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的地址范围，这里只是一条跳转指令，跳到系统</a:t>
            </a:r>
            <a:r>
              <a:rPr lang="en-US" altLang="zh-CN" sz="2400" b="1">
                <a:latin typeface="楷体" pitchFamily="49" charset="-122"/>
                <a:ea typeface="楷体" pitchFamily="49" charset="-122"/>
              </a:rPr>
              <a:t>BIOS 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真正的启动代码处。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304800" y="3657600"/>
            <a:ext cx="8534400" cy="2282825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latin typeface="楷体" pitchFamily="49" charset="-122"/>
                <a:ea typeface="楷体" pitchFamily="49" charset="-122"/>
              </a:rPr>
              <a:t>2.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自检：系统</a:t>
            </a:r>
            <a:r>
              <a:rPr lang="en-US" altLang="zh-CN" sz="2400" b="1">
                <a:latin typeface="楷体" pitchFamily="49" charset="-122"/>
                <a:ea typeface="楷体" pitchFamily="49" charset="-122"/>
              </a:rPr>
              <a:t>BIOS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的启动代码首先做</a:t>
            </a:r>
            <a:r>
              <a:rPr lang="en-US" altLang="zh-CN" sz="2400" b="1">
                <a:latin typeface="楷体" pitchFamily="49" charset="-122"/>
                <a:ea typeface="楷体" pitchFamily="49" charset="-122"/>
              </a:rPr>
              <a:t>POST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（上电自检）：检测系统中一些关键设备是否存在和能否正常工作，例如内存、显卡等。由于</a:t>
            </a:r>
            <a:r>
              <a:rPr lang="en-US" altLang="zh-CN" sz="2400" b="1">
                <a:latin typeface="楷体" pitchFamily="49" charset="-122"/>
                <a:ea typeface="楷体" pitchFamily="49" charset="-122"/>
              </a:rPr>
              <a:t>POST 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是最早进行的检测过程，此时显卡还没有初始化，如果系统</a:t>
            </a:r>
            <a:r>
              <a:rPr lang="en-US" altLang="zh-CN" sz="2400" b="1">
                <a:latin typeface="楷体" pitchFamily="49" charset="-122"/>
                <a:ea typeface="楷体" pitchFamily="49" charset="-122"/>
              </a:rPr>
              <a:t>BIOS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在</a:t>
            </a:r>
            <a:r>
              <a:rPr lang="en-US" altLang="zh-CN" sz="2400" b="1">
                <a:latin typeface="楷体" pitchFamily="49" charset="-122"/>
                <a:ea typeface="楷体" pitchFamily="49" charset="-122"/>
              </a:rPr>
              <a:t>POST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的过程中发现了一些致命错误，那么系统</a:t>
            </a:r>
            <a:r>
              <a:rPr lang="en-US" altLang="zh-CN" sz="2400" b="1">
                <a:latin typeface="楷体" pitchFamily="49" charset="-122"/>
                <a:ea typeface="楷体" pitchFamily="49" charset="-122"/>
              </a:rPr>
              <a:t>BIOS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就会直接控制喇叭发声来报告错误，声音的长短和次数代表了错误的类型。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计算机的启动过程</a:t>
            </a:r>
            <a:endParaRPr lang="en-US" altLang="zh-CN" dirty="0"/>
          </a:p>
        </p:txBody>
      </p:sp>
      <p:sp>
        <p:nvSpPr>
          <p:cNvPr id="5123" name="Text Box 5"/>
          <p:cNvSpPr txBox="1">
            <a:spLocks noChangeArrowheads="1"/>
          </p:cNvSpPr>
          <p:nvPr/>
        </p:nvSpPr>
        <p:spPr bwMode="auto">
          <a:xfrm>
            <a:off x="304800" y="1143000"/>
            <a:ext cx="8534400" cy="2647950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3.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初始化设备：系统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BIOS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将查找显卡的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BIOS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，存放显卡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BIOS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的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ROM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芯片的起始地址通常设在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0xC0000 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处，系统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BIOS 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在这个地方找到显卡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BIOS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之后就调用它的初始化代码，由显卡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BIOS 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来初始化显卡，此时多数显卡都会在屏幕上显示出一些初始化信息，介绍生产厂商、图形芯片类型等内容。系统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BIOS 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接着会查找其它设备的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BIOS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程序，找到之后同样要调用这些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BIOS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内部的初始化代码来初始化相关的设备。</a:t>
            </a:r>
          </a:p>
        </p:txBody>
      </p:sp>
      <p:sp>
        <p:nvSpPr>
          <p:cNvPr id="5124" name="Text Box 8"/>
          <p:cNvSpPr txBox="1">
            <a:spLocks noChangeArrowheads="1"/>
          </p:cNvSpPr>
          <p:nvPr/>
        </p:nvSpPr>
        <p:spPr bwMode="auto">
          <a:xfrm>
            <a:off x="304800" y="3962400"/>
            <a:ext cx="8534400" cy="457200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latin typeface="楷体" pitchFamily="49" charset="-122"/>
                <a:ea typeface="楷体" pitchFamily="49" charset="-122"/>
              </a:rPr>
              <a:t>4. 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检测其他设备，例如硬盘、光驱、并口串口等，分配中断</a:t>
            </a:r>
          </a:p>
        </p:txBody>
      </p:sp>
      <p:sp>
        <p:nvSpPr>
          <p:cNvPr id="5125" name="Text Box 9"/>
          <p:cNvSpPr txBox="1">
            <a:spLocks noChangeArrowheads="1"/>
          </p:cNvSpPr>
          <p:nvPr/>
        </p:nvSpPr>
        <p:spPr bwMode="auto">
          <a:xfrm>
            <a:off x="304800" y="4572000"/>
            <a:ext cx="8534400" cy="822325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latin typeface="楷体" pitchFamily="49" charset="-122"/>
                <a:ea typeface="楷体" pitchFamily="49" charset="-122"/>
              </a:rPr>
              <a:t>5. 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更新扩展系统配置信息，是系统</a:t>
            </a:r>
            <a:r>
              <a:rPr lang="en-US" altLang="zh-CN" sz="2400" b="1">
                <a:latin typeface="楷体" pitchFamily="49" charset="-122"/>
                <a:ea typeface="楷体" pitchFamily="49" charset="-122"/>
              </a:rPr>
              <a:t>BIOS</a:t>
            </a:r>
            <a:r>
              <a:rPr lang="zh-CN" altLang="en-US" sz="2400" b="1">
                <a:latin typeface="楷体" pitchFamily="49" charset="-122"/>
                <a:ea typeface="楷体" pitchFamily="49" charset="-122"/>
              </a:rPr>
              <a:t>和操作系统交换系统硬件配置信息的一种方式。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计算机的启动过程</a:t>
            </a:r>
            <a:endParaRPr lang="en-US" altLang="zh-CN" dirty="0"/>
          </a:p>
        </p:txBody>
      </p:sp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304800" y="1143000"/>
            <a:ext cx="8534400" cy="4108450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6.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引导：根据用户指定的启动顺序从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USB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、硬盘或光驱启动操作系统。以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Windows XP 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为例，系统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BIOS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将启动盘（一般是主硬盘）的第一个扇区（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Boot Sector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，引导扇区）读入到内存的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0x7C00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处，并检查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0x7DFE 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地址的内存，如果其内容是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0xAA55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，跳转到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0x7C00 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处执行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MBR 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Master Boot Record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，主引导记录），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MBR 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接着从分区表（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Partition Table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）中找到第一个活动分区（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Active Partition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，一般是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C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盘分区），然后按照类似方式读取并执行这个活动分区的引导扇区（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Partition Boot Sector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），而引导扇区将负责读取并执行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NTLDR 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NT </a:t>
            </a:r>
            <a:r>
              <a:rPr lang="en-US" altLang="zh-CN" sz="2400" b="1" dirty="0" err="1">
                <a:latin typeface="楷体" pitchFamily="49" charset="-122"/>
                <a:ea typeface="楷体" pitchFamily="49" charset="-122"/>
              </a:rPr>
              <a:t>LoaDeR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Windows NT 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的加载程序），然后主动权就移交给了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Windows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。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如何自己动手引导计算机启动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所需软件</a:t>
            </a:r>
          </a:p>
          <a:p>
            <a:pPr lvl="1" eaLnBrk="1" hangingPunct="1"/>
            <a:r>
              <a:rPr lang="en-US" altLang="zh-CN"/>
              <a:t>Virtual Box, VMware</a:t>
            </a:r>
            <a:r>
              <a:rPr lang="zh-CN" altLang="en-US"/>
              <a:t>等虚拟机软件</a:t>
            </a:r>
          </a:p>
          <a:p>
            <a:pPr lvl="1" eaLnBrk="1" hangingPunct="1"/>
            <a:r>
              <a:rPr lang="en-US" altLang="zh-CN"/>
              <a:t>Ubuntu</a:t>
            </a:r>
            <a:r>
              <a:rPr lang="zh-CN" altLang="en-US"/>
              <a:t>，</a:t>
            </a:r>
            <a:r>
              <a:rPr lang="en-US" altLang="zh-CN"/>
              <a:t>RedHat</a:t>
            </a:r>
            <a:r>
              <a:rPr lang="zh-CN" altLang="en-US"/>
              <a:t>等</a:t>
            </a:r>
            <a:r>
              <a:rPr lang="en-US" altLang="zh-CN"/>
              <a:t>Linux</a:t>
            </a:r>
            <a:r>
              <a:rPr lang="zh-CN" altLang="en-US"/>
              <a:t>发行版</a:t>
            </a:r>
          </a:p>
          <a:p>
            <a:pPr lvl="1" eaLnBrk="1" hangingPunct="1"/>
            <a:r>
              <a:rPr lang="en-US" altLang="zh-CN"/>
              <a:t>Windows</a:t>
            </a:r>
          </a:p>
          <a:p>
            <a:pPr lvl="1" eaLnBrk="1" hangingPunct="1"/>
            <a:r>
              <a:rPr lang="en-US" altLang="zh-CN"/>
              <a:t>Linux</a:t>
            </a:r>
            <a:r>
              <a:rPr lang="zh-CN" altLang="en-US"/>
              <a:t>下的汇编编译器</a:t>
            </a:r>
            <a:r>
              <a:rPr lang="en-US" altLang="zh-CN"/>
              <a:t>nasm</a:t>
            </a:r>
          </a:p>
          <a:p>
            <a:pPr lvl="1" eaLnBrk="1" hangingPunct="1"/>
            <a:r>
              <a:rPr lang="zh-CN" altLang="en-US"/>
              <a:t>程序源文件编辑器</a:t>
            </a:r>
          </a:p>
          <a:p>
            <a:pPr lvl="1" eaLnBrk="1" hangingPunct="1"/>
            <a:r>
              <a:rPr lang="en-US" altLang="zh-CN"/>
              <a:t>Internet</a:t>
            </a:r>
          </a:p>
          <a:p>
            <a:pPr lvl="1" eaLnBrk="1" hangingPunct="1"/>
            <a:endParaRPr lang="en-US" altLang="zh-C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4"/>
          <p:cNvSpPr txBox="1">
            <a:spLocks noChangeArrowheads="1"/>
          </p:cNvSpPr>
          <p:nvPr/>
        </p:nvSpPr>
        <p:spPr bwMode="auto">
          <a:xfrm>
            <a:off x="304800" y="1844824"/>
            <a:ext cx="8534400" cy="4247317"/>
          </a:xfrm>
          <a:prstGeom prst="rect">
            <a:avLst/>
          </a:prstGeom>
          <a:noFill/>
          <a:ln w="444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/>
              <a:t>	</a:t>
            </a:r>
            <a:r>
              <a:rPr lang="en-US" altLang="zh-CN" sz="1400" dirty="0"/>
              <a:t>org	07c00h			; </a:t>
            </a:r>
            <a:r>
              <a:rPr lang="zh-CN" altLang="en-US" sz="1400" dirty="0"/>
              <a:t>告诉编译器程序加载到</a:t>
            </a:r>
            <a:r>
              <a:rPr lang="en-US" altLang="zh-CN" sz="1400" dirty="0"/>
              <a:t>7c00</a:t>
            </a:r>
            <a:r>
              <a:rPr lang="zh-CN" altLang="en-US" sz="1400" dirty="0"/>
              <a:t>处</a:t>
            </a:r>
          </a:p>
          <a:p>
            <a:pPr eaLnBrk="1" hangingPunct="1"/>
            <a:r>
              <a:rPr lang="zh-CN" altLang="en-US" sz="1400" dirty="0"/>
              <a:t>	</a:t>
            </a:r>
            <a:r>
              <a:rPr lang="en-US" altLang="zh-CN" sz="1400" dirty="0" err="1"/>
              <a:t>mov</a:t>
            </a:r>
            <a:r>
              <a:rPr lang="en-US" altLang="zh-CN" sz="1400" dirty="0"/>
              <a:t>	ax, </a:t>
            </a:r>
            <a:r>
              <a:rPr lang="en-US" altLang="zh-CN" sz="1400" dirty="0" err="1"/>
              <a:t>cs</a:t>
            </a:r>
            <a:endParaRPr lang="en-US" altLang="zh-CN" sz="1400" dirty="0"/>
          </a:p>
          <a:p>
            <a:pPr eaLnBrk="1" hangingPunct="1"/>
            <a:r>
              <a:rPr lang="en-US" altLang="zh-CN" sz="1400" dirty="0"/>
              <a:t>	</a:t>
            </a:r>
            <a:r>
              <a:rPr lang="en-US" altLang="zh-CN" sz="1400" dirty="0" err="1"/>
              <a:t>mov</a:t>
            </a:r>
            <a:r>
              <a:rPr lang="en-US" altLang="zh-CN" sz="1400" dirty="0"/>
              <a:t>	ds, ax</a:t>
            </a:r>
          </a:p>
          <a:p>
            <a:pPr eaLnBrk="1" hangingPunct="1"/>
            <a:r>
              <a:rPr lang="en-US" altLang="zh-CN" sz="1400" dirty="0"/>
              <a:t>	</a:t>
            </a:r>
            <a:r>
              <a:rPr lang="en-US" altLang="zh-CN" sz="1400" dirty="0" err="1"/>
              <a:t>mov</a:t>
            </a:r>
            <a:r>
              <a:rPr lang="en-US" altLang="zh-CN" sz="1400" dirty="0"/>
              <a:t>	</a:t>
            </a:r>
            <a:r>
              <a:rPr lang="en-US" altLang="zh-CN" sz="1400" dirty="0" err="1"/>
              <a:t>es</a:t>
            </a:r>
            <a:r>
              <a:rPr lang="en-US" altLang="zh-CN" sz="1400" dirty="0"/>
              <a:t>, ax</a:t>
            </a:r>
          </a:p>
          <a:p>
            <a:pPr eaLnBrk="1" hangingPunct="1"/>
            <a:r>
              <a:rPr lang="en-US" altLang="zh-CN" sz="1400" dirty="0"/>
              <a:t>	call	</a:t>
            </a:r>
            <a:r>
              <a:rPr lang="en-US" altLang="zh-CN" sz="1400" dirty="0" err="1"/>
              <a:t>DispStr</a:t>
            </a:r>
            <a:r>
              <a:rPr lang="en-US" altLang="zh-CN" sz="1400" dirty="0"/>
              <a:t>			; </a:t>
            </a:r>
            <a:r>
              <a:rPr lang="zh-CN" altLang="en-US" sz="1400" dirty="0"/>
              <a:t>调用显示字符串例程</a:t>
            </a:r>
          </a:p>
          <a:p>
            <a:pPr eaLnBrk="1" hangingPunct="1"/>
            <a:r>
              <a:rPr lang="zh-CN" altLang="en-US" sz="1400" dirty="0"/>
              <a:t>	</a:t>
            </a:r>
            <a:r>
              <a:rPr lang="en-US" altLang="zh-CN" sz="1400" dirty="0" err="1"/>
              <a:t>jmp</a:t>
            </a:r>
            <a:r>
              <a:rPr lang="en-US" altLang="zh-CN" sz="1400" dirty="0"/>
              <a:t>	$			; </a:t>
            </a:r>
            <a:r>
              <a:rPr lang="zh-CN" altLang="en-US" sz="1400" dirty="0"/>
              <a:t>无限循环</a:t>
            </a:r>
          </a:p>
          <a:p>
            <a:pPr eaLnBrk="1" hangingPunct="1"/>
            <a:r>
              <a:rPr lang="en-US" altLang="zh-CN" sz="1400" dirty="0" err="1"/>
              <a:t>DispStr</a:t>
            </a:r>
            <a:r>
              <a:rPr lang="en-US" altLang="zh-CN" sz="1400" dirty="0"/>
              <a:t>:</a:t>
            </a:r>
          </a:p>
          <a:p>
            <a:pPr eaLnBrk="1" hangingPunct="1"/>
            <a:r>
              <a:rPr lang="en-US" altLang="zh-CN" sz="1400" dirty="0"/>
              <a:t>	</a:t>
            </a:r>
            <a:r>
              <a:rPr lang="en-US" altLang="zh-CN" sz="1400" dirty="0" err="1"/>
              <a:t>mov</a:t>
            </a:r>
            <a:r>
              <a:rPr lang="en-US" altLang="zh-CN" sz="1400" dirty="0"/>
              <a:t>	ax, </a:t>
            </a:r>
            <a:r>
              <a:rPr lang="en-US" altLang="zh-CN" sz="1400" dirty="0" err="1"/>
              <a:t>BootMessage</a:t>
            </a:r>
            <a:endParaRPr lang="en-US" altLang="zh-CN" sz="1400" dirty="0"/>
          </a:p>
          <a:p>
            <a:pPr eaLnBrk="1" hangingPunct="1"/>
            <a:r>
              <a:rPr lang="en-US" altLang="zh-CN" sz="1400" dirty="0"/>
              <a:t>	</a:t>
            </a:r>
            <a:r>
              <a:rPr lang="en-US" altLang="zh-CN" sz="1400" dirty="0" err="1"/>
              <a:t>mov</a:t>
            </a:r>
            <a:r>
              <a:rPr lang="en-US" altLang="zh-CN" sz="1400" dirty="0"/>
              <a:t>	</a:t>
            </a:r>
            <a:r>
              <a:rPr lang="en-US" altLang="zh-CN" sz="1400" dirty="0" err="1"/>
              <a:t>bp</a:t>
            </a:r>
            <a:r>
              <a:rPr lang="en-US" altLang="zh-CN" sz="1400" dirty="0"/>
              <a:t>, ax			; ES:BP = </a:t>
            </a:r>
            <a:r>
              <a:rPr lang="zh-CN" altLang="en-US" sz="1400" dirty="0"/>
              <a:t>串地址</a:t>
            </a:r>
          </a:p>
          <a:p>
            <a:pPr eaLnBrk="1" hangingPunct="1"/>
            <a:r>
              <a:rPr lang="zh-CN" altLang="en-US" sz="1400" dirty="0"/>
              <a:t>	</a:t>
            </a:r>
            <a:r>
              <a:rPr lang="en-US" altLang="zh-CN" sz="1400" dirty="0" err="1"/>
              <a:t>mov</a:t>
            </a:r>
            <a:r>
              <a:rPr lang="en-US" altLang="zh-CN" sz="1400" dirty="0"/>
              <a:t>	cx, 16			; CX = </a:t>
            </a:r>
            <a:r>
              <a:rPr lang="zh-CN" altLang="en-US" sz="1400" dirty="0"/>
              <a:t>串长度</a:t>
            </a:r>
          </a:p>
          <a:p>
            <a:pPr eaLnBrk="1" hangingPunct="1"/>
            <a:r>
              <a:rPr lang="zh-CN" altLang="en-US" sz="1400" dirty="0"/>
              <a:t>	</a:t>
            </a:r>
            <a:r>
              <a:rPr lang="en-US" altLang="zh-CN" sz="1400" dirty="0" err="1"/>
              <a:t>mov</a:t>
            </a:r>
            <a:r>
              <a:rPr lang="en-US" altLang="zh-CN" sz="1400" dirty="0"/>
              <a:t>	ax, 01301h		; AH = 13,  AL = 01h</a:t>
            </a:r>
          </a:p>
          <a:p>
            <a:pPr eaLnBrk="1" hangingPunct="1"/>
            <a:r>
              <a:rPr lang="en-US" altLang="zh-CN" sz="1400" dirty="0"/>
              <a:t>	</a:t>
            </a:r>
            <a:r>
              <a:rPr lang="en-US" altLang="zh-CN" sz="1400" dirty="0" err="1"/>
              <a:t>mov</a:t>
            </a:r>
            <a:r>
              <a:rPr lang="en-US" altLang="zh-CN" sz="1400" dirty="0"/>
              <a:t>	</a:t>
            </a:r>
            <a:r>
              <a:rPr lang="en-US" altLang="zh-CN" sz="1400" dirty="0" err="1"/>
              <a:t>bx</a:t>
            </a:r>
            <a:r>
              <a:rPr lang="en-US" altLang="zh-CN" sz="1400" dirty="0"/>
              <a:t>, 000ch		; </a:t>
            </a:r>
            <a:r>
              <a:rPr lang="zh-CN" altLang="en-US" sz="1400" dirty="0"/>
              <a:t>页号为</a:t>
            </a:r>
            <a:r>
              <a:rPr lang="en-US" altLang="zh-CN" sz="1400" dirty="0"/>
              <a:t>0(BH = 0) </a:t>
            </a:r>
            <a:r>
              <a:rPr lang="zh-CN" altLang="en-US" sz="1400" dirty="0"/>
              <a:t>黑底红字</a:t>
            </a:r>
            <a:r>
              <a:rPr lang="en-US" altLang="zh-CN" sz="1400" dirty="0"/>
              <a:t>(BL = 0Ch,</a:t>
            </a:r>
            <a:r>
              <a:rPr lang="zh-CN" altLang="en-US" sz="1400" dirty="0"/>
              <a:t>高亮</a:t>
            </a:r>
            <a:r>
              <a:rPr lang="en-US" altLang="zh-CN" sz="1400" dirty="0"/>
              <a:t>)</a:t>
            </a:r>
          </a:p>
          <a:p>
            <a:pPr eaLnBrk="1" hangingPunct="1"/>
            <a:r>
              <a:rPr lang="en-US" altLang="zh-CN" sz="1400" dirty="0"/>
              <a:t>	</a:t>
            </a:r>
            <a:r>
              <a:rPr lang="en-US" altLang="zh-CN" sz="1400" dirty="0" err="1"/>
              <a:t>mov</a:t>
            </a:r>
            <a:r>
              <a:rPr lang="en-US" altLang="zh-CN" sz="1400" dirty="0"/>
              <a:t>	dl, 0</a:t>
            </a:r>
          </a:p>
          <a:p>
            <a:pPr eaLnBrk="1" hangingPunct="1"/>
            <a:r>
              <a:rPr lang="en-US" altLang="zh-CN" sz="1400" dirty="0"/>
              <a:t>	</a:t>
            </a:r>
            <a:r>
              <a:rPr lang="en-US" altLang="zh-CN" sz="1400" dirty="0" err="1"/>
              <a:t>int</a:t>
            </a:r>
            <a:r>
              <a:rPr lang="en-US" altLang="zh-CN" sz="1400" dirty="0"/>
              <a:t>	10h			; 10h </a:t>
            </a:r>
            <a:r>
              <a:rPr lang="zh-CN" altLang="en-US" sz="1400" dirty="0"/>
              <a:t>号中断</a:t>
            </a:r>
          </a:p>
          <a:p>
            <a:pPr eaLnBrk="1" hangingPunct="1"/>
            <a:r>
              <a:rPr lang="zh-CN" altLang="en-US" sz="1400" dirty="0"/>
              <a:t>	</a:t>
            </a:r>
            <a:r>
              <a:rPr lang="en-US" altLang="zh-CN" sz="1400" dirty="0"/>
              <a:t>ret</a:t>
            </a:r>
          </a:p>
          <a:p>
            <a:pPr eaLnBrk="1" hangingPunct="1"/>
            <a:r>
              <a:rPr lang="en-US" altLang="zh-CN" sz="1400" dirty="0" err="1"/>
              <a:t>BootMessage</a:t>
            </a:r>
            <a:r>
              <a:rPr lang="en-US" altLang="zh-CN" sz="1400" dirty="0"/>
              <a:t>:		</a:t>
            </a:r>
          </a:p>
          <a:p>
            <a:pPr eaLnBrk="1" hangingPunct="1"/>
            <a:r>
              <a:rPr lang="en-US" altLang="zh-CN" sz="1400" dirty="0"/>
              <a:t>	</a:t>
            </a:r>
            <a:r>
              <a:rPr lang="en-US" altLang="zh-CN" sz="1400" dirty="0" err="1"/>
              <a:t>db</a:t>
            </a:r>
            <a:r>
              <a:rPr lang="en-US" altLang="zh-CN" sz="1400" dirty="0"/>
              <a:t>	"Hello, OS world!"</a:t>
            </a:r>
          </a:p>
          <a:p>
            <a:pPr eaLnBrk="1" hangingPunct="1"/>
            <a:r>
              <a:rPr lang="en-US" altLang="zh-CN" sz="1400" dirty="0"/>
              <a:t>	times 	510-($-$$)	</a:t>
            </a:r>
            <a:r>
              <a:rPr lang="en-US" altLang="zh-CN" sz="1400" dirty="0" err="1"/>
              <a:t>db</a:t>
            </a:r>
            <a:r>
              <a:rPr lang="en-US" altLang="zh-CN" sz="1400" dirty="0"/>
              <a:t>	0; </a:t>
            </a:r>
            <a:r>
              <a:rPr lang="zh-CN" altLang="en-US" sz="1400" dirty="0"/>
              <a:t>填充剩下的空间，使生成的二进制代码恰好为</a:t>
            </a:r>
            <a:r>
              <a:rPr lang="en-US" altLang="zh-CN" sz="1400" dirty="0"/>
              <a:t>512</a:t>
            </a:r>
            <a:r>
              <a:rPr lang="zh-CN" altLang="en-US" sz="1400" dirty="0"/>
              <a:t>字节</a:t>
            </a:r>
          </a:p>
          <a:p>
            <a:pPr eaLnBrk="1" hangingPunct="1"/>
            <a:r>
              <a:rPr lang="zh-CN" altLang="en-US" sz="1400" dirty="0"/>
              <a:t>	</a:t>
            </a:r>
            <a:r>
              <a:rPr lang="en-US" altLang="zh-CN" sz="1400" dirty="0" err="1"/>
              <a:t>dw</a:t>
            </a:r>
            <a:r>
              <a:rPr lang="en-US" altLang="zh-CN" sz="1400" dirty="0"/>
              <a:t> 	0xaa55				; </a:t>
            </a:r>
            <a:r>
              <a:rPr lang="zh-CN" altLang="en-US" sz="1400" dirty="0"/>
              <a:t>结束标志</a:t>
            </a:r>
            <a:endParaRPr lang="zh-CN" altLang="en-US" dirty="0"/>
          </a:p>
        </p:txBody>
      </p:sp>
      <p:sp>
        <p:nvSpPr>
          <p:cNvPr id="8195" name="Text Box 5"/>
          <p:cNvSpPr txBox="1">
            <a:spLocks noChangeArrowheads="1"/>
          </p:cNvSpPr>
          <p:nvPr/>
        </p:nvSpPr>
        <p:spPr bwMode="auto">
          <a:xfrm>
            <a:off x="2590800" y="6248400"/>
            <a:ext cx="4197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/>
              <a:t>程序</a:t>
            </a:r>
            <a:r>
              <a:rPr lang="en-US" altLang="zh-CN" b="1"/>
              <a:t>1</a:t>
            </a:r>
            <a:r>
              <a:rPr lang="zh-CN" altLang="en-US" b="1"/>
              <a:t>：来源于</a:t>
            </a:r>
            <a:r>
              <a:rPr lang="en-US" altLang="zh-CN" b="1"/>
              <a:t>《</a:t>
            </a:r>
            <a:r>
              <a:rPr lang="zh-CN" altLang="en-US" b="1"/>
              <a:t>自己动手写操作系统</a:t>
            </a:r>
            <a:r>
              <a:rPr lang="en-US" altLang="zh-CN" b="1"/>
              <a:t>》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696" y="908720"/>
            <a:ext cx="9144000" cy="6096000"/>
          </a:xfrm>
        </p:spPr>
        <p:txBody>
          <a:bodyPr/>
          <a:lstStyle/>
          <a:p>
            <a:pPr eaLnBrk="1" hangingPunct="1"/>
            <a:r>
              <a:rPr lang="en-US" altLang="zh-CN" dirty="0"/>
              <a:t>1. </a:t>
            </a:r>
            <a:r>
              <a:rPr lang="zh-CN" altLang="en-US" dirty="0"/>
              <a:t>编写汇编程序</a:t>
            </a:r>
          </a:p>
          <a:p>
            <a:pPr eaLnBrk="1" hangingPunct="1"/>
            <a:r>
              <a:rPr lang="en-US" altLang="zh-CN" dirty="0"/>
              <a:t>2. </a:t>
            </a:r>
            <a:r>
              <a:rPr lang="zh-CN" altLang="en-US" dirty="0"/>
              <a:t>用</a:t>
            </a:r>
            <a:r>
              <a:rPr lang="en-US" altLang="zh-CN" dirty="0" err="1"/>
              <a:t>nasm</a:t>
            </a:r>
            <a:r>
              <a:rPr lang="zh-CN" altLang="en-US" dirty="0"/>
              <a:t>编译上述汇编程序</a:t>
            </a:r>
          </a:p>
          <a:p>
            <a:pPr lvl="1" eaLnBrk="1" hangingPunct="1"/>
            <a:r>
              <a:rPr lang="en-US" altLang="zh-CN" dirty="0" err="1"/>
              <a:t>nasm</a:t>
            </a:r>
            <a:r>
              <a:rPr lang="en-US" altLang="zh-CN" dirty="0"/>
              <a:t> boot.asm –o </a:t>
            </a:r>
            <a:r>
              <a:rPr lang="en-US" altLang="zh-CN" dirty="0" err="1"/>
              <a:t>boot.bin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提示</a:t>
            </a:r>
            <a:r>
              <a:rPr lang="en-US" altLang="zh-CN" dirty="0"/>
              <a:t>:</a:t>
            </a:r>
            <a:r>
              <a:rPr lang="zh-CN" altLang="en-US" dirty="0"/>
              <a:t>需要先安装</a:t>
            </a:r>
            <a:r>
              <a:rPr lang="en-US" altLang="zh-CN" dirty="0" err="1"/>
              <a:t>nasm</a:t>
            </a:r>
            <a:r>
              <a:rPr lang="zh-CN" altLang="en-US" dirty="0"/>
              <a:t>工具，在</a:t>
            </a:r>
            <a:r>
              <a:rPr lang="en-US" altLang="zh-CN" dirty="0"/>
              <a:t>Ubuntu</a:t>
            </a:r>
            <a:r>
              <a:rPr lang="zh-CN" altLang="en-US" dirty="0"/>
              <a:t>环境下，使用： </a:t>
            </a:r>
            <a:r>
              <a:rPr lang="en-US" altLang="zh-CN" dirty="0" err="1"/>
              <a:t>sudo</a:t>
            </a:r>
            <a:r>
              <a:rPr lang="en-US" altLang="zh-CN" dirty="0"/>
              <a:t> apt-get install </a:t>
            </a:r>
            <a:r>
              <a:rPr lang="en-US" altLang="zh-CN" dirty="0" err="1"/>
              <a:t>nasm</a:t>
            </a:r>
            <a:r>
              <a:rPr lang="zh-CN" altLang="en-US" dirty="0"/>
              <a:t>即可</a:t>
            </a:r>
          </a:p>
          <a:p>
            <a:pPr eaLnBrk="1" hangingPunct="1"/>
            <a:r>
              <a:rPr lang="en-US" altLang="zh-CN" dirty="0"/>
              <a:t>3. </a:t>
            </a:r>
            <a:r>
              <a:rPr lang="zh-CN" altLang="en-US" dirty="0"/>
              <a:t>将</a:t>
            </a:r>
            <a:r>
              <a:rPr lang="en-US" altLang="zh-CN" dirty="0"/>
              <a:t>bin</a:t>
            </a:r>
            <a:r>
              <a:rPr lang="zh-CN" altLang="en-US" dirty="0"/>
              <a:t>文件转换成可启动的映像文件</a:t>
            </a:r>
          </a:p>
          <a:p>
            <a:pPr lvl="1" eaLnBrk="1" hangingPunct="1"/>
            <a:r>
              <a:rPr lang="en-US" altLang="zh-CN" dirty="0" err="1"/>
              <a:t>dd</a:t>
            </a:r>
            <a:r>
              <a:rPr lang="en-US" altLang="zh-CN" dirty="0"/>
              <a:t> if=</a:t>
            </a:r>
            <a:r>
              <a:rPr lang="en-US" altLang="zh-CN" dirty="0" err="1"/>
              <a:t>boot.bin</a:t>
            </a:r>
            <a:r>
              <a:rPr lang="en-US" altLang="zh-CN" dirty="0"/>
              <a:t> of=</a:t>
            </a:r>
            <a:r>
              <a:rPr lang="en-US" altLang="zh-CN" dirty="0" err="1"/>
              <a:t>boot.img</a:t>
            </a:r>
            <a:r>
              <a:rPr lang="en-US" altLang="zh-CN" dirty="0"/>
              <a:t> </a:t>
            </a:r>
            <a:r>
              <a:rPr lang="en-US" altLang="zh-CN" dirty="0" err="1"/>
              <a:t>bs</a:t>
            </a:r>
            <a:r>
              <a:rPr lang="en-US" altLang="zh-CN" dirty="0"/>
              <a:t>=512 count=1</a:t>
            </a:r>
          </a:p>
          <a:p>
            <a:pPr lvl="1" eaLnBrk="1" hangingPunct="1"/>
            <a:r>
              <a:rPr lang="en-US" altLang="zh-CN" dirty="0"/>
              <a:t>dd if=/dev/zero of=</a:t>
            </a:r>
            <a:r>
              <a:rPr lang="en-US" altLang="zh-CN" dirty="0" err="1"/>
              <a:t>boot.img</a:t>
            </a:r>
            <a:r>
              <a:rPr lang="en-US" altLang="zh-CN" dirty="0"/>
              <a:t> skip=1 seek=1 bs=512 count=2879</a:t>
            </a:r>
          </a:p>
          <a:p>
            <a:r>
              <a:rPr lang="en-US" altLang="zh-CN" dirty="0"/>
              <a:t>4. </a:t>
            </a:r>
            <a:r>
              <a:rPr lang="zh-CN" altLang="en-US" dirty="0"/>
              <a:t>将生成的</a:t>
            </a:r>
            <a:r>
              <a:rPr lang="en-US" altLang="zh-CN" dirty="0" err="1"/>
              <a:t>img</a:t>
            </a:r>
            <a:r>
              <a:rPr lang="zh-CN" altLang="en-US" dirty="0"/>
              <a:t>文件拷贝出来用于启动虚拟机</a:t>
            </a:r>
          </a:p>
          <a:p>
            <a:r>
              <a:rPr lang="en-US" altLang="zh-CN" dirty="0"/>
              <a:t>5. </a:t>
            </a:r>
            <a:r>
              <a:rPr lang="zh-CN" altLang="en-US" dirty="0"/>
              <a:t>新建虚拟机，用</a:t>
            </a:r>
            <a:r>
              <a:rPr lang="en-US" altLang="zh-CN" dirty="0" err="1"/>
              <a:t>img</a:t>
            </a:r>
            <a:r>
              <a:rPr lang="zh-CN" altLang="en-US" dirty="0"/>
              <a:t>文件启动</a:t>
            </a:r>
          </a:p>
          <a:p>
            <a:pPr lvl="1" eaLnBrk="1" hangingPunct="1"/>
            <a:endParaRPr lang="en-US" altLang="zh-CN"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00EE75E7-1003-89B2-4982-CED9AB1ED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104656"/>
            <a:ext cx="9144000" cy="1290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en-US" altLang="zh-CN" kern="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第一章：绪论</a:t>
            </a:r>
            <a:endParaRPr lang="en-US" altLang="zh-CN" dirty="0"/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ea typeface="+mj-ea"/>
              </a:rPr>
              <a:t>什么是操作系统，有哪些操作系统</a:t>
            </a:r>
          </a:p>
          <a:p>
            <a:r>
              <a:rPr lang="zh-CN" altLang="en-US" dirty="0">
                <a:latin typeface="+mj-ea"/>
                <a:ea typeface="+mj-ea"/>
              </a:rPr>
              <a:t>操作系统的目标与功能</a:t>
            </a:r>
            <a:endParaRPr lang="en-US" altLang="zh-CN" dirty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操作系统的发展与变革</a:t>
            </a:r>
            <a:endParaRPr lang="en-US" altLang="zh-CN" dirty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操作系统的特征</a:t>
            </a:r>
          </a:p>
          <a:p>
            <a:r>
              <a:rPr lang="zh-CN" altLang="en-US" dirty="0">
                <a:latin typeface="+mj-ea"/>
                <a:ea typeface="+mj-ea"/>
              </a:rPr>
              <a:t>操作系统的相关概念</a:t>
            </a:r>
            <a:endParaRPr lang="en-US" altLang="zh-CN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478" y="2442702"/>
            <a:ext cx="1616596" cy="161659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679" y="4048621"/>
            <a:ext cx="1616596" cy="161659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442" y="2564904"/>
            <a:ext cx="1616596" cy="1616596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57" y="2728492"/>
            <a:ext cx="2376541" cy="1453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4561112"/>
            <a:ext cx="1746851" cy="691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28" y="1147304"/>
            <a:ext cx="1417600" cy="1417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315" y="1268760"/>
            <a:ext cx="1206500" cy="10801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70849" y="1192783"/>
            <a:ext cx="1830853" cy="8960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63B62D-F221-11BA-15C5-5CE08C1CB2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1514" y="2564904"/>
            <a:ext cx="1960277" cy="12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6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151235608759140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750" y="3078087"/>
            <a:ext cx="1138919" cy="135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5" descr="16123560875914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596" y="1485572"/>
            <a:ext cx="1392296" cy="1366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6" descr="17123560875914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550" y="3191358"/>
            <a:ext cx="1307837" cy="1305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8" descr="191235608759140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03" y="3146016"/>
            <a:ext cx="1621359" cy="1213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9" descr="201235608759140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30" y="4957674"/>
            <a:ext cx="1183707" cy="115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0" descr="211235608759140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468" y="1564096"/>
            <a:ext cx="1776202" cy="1059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1" descr="221235608759140.pn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550" y="1425890"/>
            <a:ext cx="1453721" cy="1335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2" descr="231235608759140.pn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100" y="3103786"/>
            <a:ext cx="1392297" cy="129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3" descr="241235608759140.png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51" y="1591801"/>
            <a:ext cx="1160674" cy="117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4" descr="251235608759140.png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548" y="4496636"/>
            <a:ext cx="1461399" cy="1420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892078"/>
            <a:ext cx="1131586" cy="1131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892078"/>
            <a:ext cx="1860483" cy="1214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11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8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8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8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82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82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82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82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82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82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82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82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5" descr="281235608759140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6" y="3284984"/>
            <a:ext cx="1768972" cy="901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6" descr="29123560875914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618355"/>
            <a:ext cx="1517669" cy="1219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7" descr="30123560875914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75070"/>
            <a:ext cx="1220788" cy="1093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11" descr="341235608759140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700808"/>
            <a:ext cx="1273758" cy="1019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13" descr="361235608759140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026290"/>
            <a:ext cx="1398177" cy="1160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2" descr="http://www.operating-system.org/betriebssystem/gfx/logo/aix_logo.jp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953" y="3084083"/>
            <a:ext cx="1369413" cy="136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26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881" y="4941168"/>
            <a:ext cx="1127714" cy="101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5" descr="261235608759140.pn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32" y="4614380"/>
            <a:ext cx="1515146" cy="1243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268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3" y="4988655"/>
            <a:ext cx="1674443" cy="967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028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9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9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92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9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9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9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92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9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课程资源</a:t>
            </a:r>
          </a:p>
        </p:txBody>
      </p:sp>
      <p:pic>
        <p:nvPicPr>
          <p:cNvPr id="3" name="图片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412776"/>
            <a:ext cx="3312368" cy="626984"/>
          </a:xfrm>
          <a:prstGeom prst="rect">
            <a:avLst/>
          </a:prstGeom>
        </p:spPr>
      </p:pic>
      <p:pic>
        <p:nvPicPr>
          <p:cNvPr id="4" name="图片 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798" y="3144327"/>
            <a:ext cx="2037293" cy="644713"/>
          </a:xfrm>
          <a:prstGeom prst="rect">
            <a:avLst/>
          </a:prstGeom>
        </p:spPr>
      </p:pic>
      <p:pic>
        <p:nvPicPr>
          <p:cNvPr id="5" name="图片 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8635" y="1119344"/>
            <a:ext cx="2578857" cy="988979"/>
          </a:xfrm>
          <a:prstGeom prst="rect">
            <a:avLst/>
          </a:prstGeom>
        </p:spPr>
      </p:pic>
      <p:pic>
        <p:nvPicPr>
          <p:cNvPr id="6" name="图片 5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3720" y="1219558"/>
            <a:ext cx="1296144" cy="91935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39552" y="3789040"/>
            <a:ext cx="83529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j-ea"/>
                <a:ea typeface="+mj-ea"/>
              </a:rPr>
              <a:t>See more at</a:t>
            </a:r>
            <a:r>
              <a:rPr lang="zh-CN" altLang="en-US" sz="2000" dirty="0">
                <a:latin typeface="+mj-ea"/>
                <a:ea typeface="+mj-ea"/>
              </a:rPr>
              <a:t>： </a:t>
            </a:r>
            <a:endParaRPr lang="en-US" altLang="zh-CN" sz="2000" dirty="0">
              <a:latin typeface="+mj-ea"/>
              <a:ea typeface="+mj-ea"/>
            </a:endParaRPr>
          </a:p>
          <a:p>
            <a:r>
              <a:rPr lang="en-US" altLang="zh-CN" sz="2000" dirty="0">
                <a:hlinkClick r:id="rId10"/>
              </a:rPr>
              <a:t>https://studentcompetitions.com/posts/10-mooc-websites-to-start-your-free-online-education</a:t>
            </a:r>
            <a:endParaRPr lang="zh-CN" altLang="en-US" sz="2000" dirty="0"/>
          </a:p>
        </p:txBody>
      </p:sp>
      <p:sp>
        <p:nvSpPr>
          <p:cNvPr id="2" name="矩形 1"/>
          <p:cNvSpPr/>
          <p:nvPr/>
        </p:nvSpPr>
        <p:spPr>
          <a:xfrm>
            <a:off x="467544" y="2736503"/>
            <a:ext cx="6030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http://www.icourses.cn/sCourse/course_6151.html</a:t>
            </a:r>
          </a:p>
        </p:txBody>
      </p:sp>
      <p:sp>
        <p:nvSpPr>
          <p:cNvPr id="12" name="矩形 11"/>
          <p:cNvSpPr/>
          <p:nvPr/>
        </p:nvSpPr>
        <p:spPr>
          <a:xfrm>
            <a:off x="450105" y="2246765"/>
            <a:ext cx="61997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https://www.icourse163.org/course/UESTC-1205790811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1187624" y="0"/>
            <a:ext cx="795637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r>
              <a:rPr lang="en-US" altLang="zh-CN" sz="3200" b="1" dirty="0"/>
              <a:t>1.1 What Is An Operating System</a:t>
            </a: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796925" y="1439863"/>
            <a:ext cx="8347075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609600" indent="-609600">
              <a:spcBef>
                <a:spcPct val="20000"/>
              </a:spcBef>
            </a:pPr>
            <a:r>
              <a:rPr lang="en-US" altLang="zh-CN" sz="2800"/>
              <a:t>A modern computer consists of:</a:t>
            </a:r>
          </a:p>
          <a:p>
            <a:pPr marL="609600" indent="-609600">
              <a:spcBef>
                <a:spcPct val="20000"/>
              </a:spcBef>
            </a:pPr>
            <a:endParaRPr lang="en-US" altLang="zh-CN" sz="2800"/>
          </a:p>
          <a:p>
            <a:pPr marL="609600" indent="-60960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altLang="zh-CN" sz="2400"/>
              <a:t>One or more processors</a:t>
            </a:r>
          </a:p>
          <a:p>
            <a:pPr marL="609600" indent="-60960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altLang="zh-CN" sz="2400"/>
              <a:t>Main memory</a:t>
            </a:r>
          </a:p>
          <a:p>
            <a:pPr marL="609600" indent="-60960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altLang="zh-CN" sz="2400"/>
              <a:t>Disks</a:t>
            </a:r>
          </a:p>
          <a:p>
            <a:pPr marL="609600" indent="-60960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altLang="zh-CN" sz="2400"/>
              <a:t>Printers</a:t>
            </a:r>
          </a:p>
          <a:p>
            <a:pPr marL="609600" indent="-60960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altLang="zh-CN" sz="2400"/>
              <a:t>Various input/output devices</a:t>
            </a:r>
          </a:p>
          <a:p>
            <a:pPr marL="609600" indent="-609600">
              <a:spcBef>
                <a:spcPct val="20000"/>
              </a:spcBef>
            </a:pPr>
            <a:endParaRPr lang="en-US" altLang="zh-CN" sz="2400"/>
          </a:p>
          <a:p>
            <a:pPr marL="609600" indent="-609600">
              <a:spcBef>
                <a:spcPct val="20000"/>
              </a:spcBef>
            </a:pPr>
            <a:r>
              <a:rPr lang="en-US" altLang="zh-CN" sz="2800"/>
              <a:t>Managing all these components requires a layer of software – the </a:t>
            </a:r>
            <a:r>
              <a:rPr lang="en-US" altLang="zh-CN" sz="2800" b="1"/>
              <a:t>operating system</a:t>
            </a: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177800" y="6565900"/>
            <a:ext cx="87122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/>
            <a:endParaRPr lang="zh-CN" altLang="zh-CN" sz="1200" b="1">
              <a:solidFill>
                <a:srgbClr val="898989"/>
              </a:solidFill>
              <a:latin typeface="Times New Roman" pitchFamily="18" charset="0"/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5508625" y="1916113"/>
            <a:ext cx="2735263" cy="2592387"/>
          </a:xfrm>
          <a:prstGeom prst="wedgeRoundRectCallout">
            <a:avLst>
              <a:gd name="adj1" fmla="val -42282"/>
              <a:gd name="adj2" fmla="val 74435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zh-CN" altLang="en-US" sz="3200">
                <a:ea typeface="楷体" pitchFamily="49" charset="-122"/>
              </a:rPr>
              <a:t>让我们尽情想象一下：一个没有操作系统的计算机世界？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0" y="571500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609600" indent="-609600" algn="ctr">
              <a:spcBef>
                <a:spcPct val="20000"/>
              </a:spcBef>
            </a:pPr>
            <a:r>
              <a:rPr lang="en-US" altLang="zh-CN" sz="2400"/>
              <a:t>Figure 1-1. Where the operating system fits in.</a:t>
            </a: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177800" y="6565900"/>
            <a:ext cx="87122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/>
            <a:endParaRPr lang="zh-CN" altLang="zh-CN" sz="1200" b="1">
              <a:solidFill>
                <a:srgbClr val="898989"/>
              </a:solidFill>
              <a:latin typeface="Times New Roman" pitchFamily="18" charset="0"/>
            </a:endParaRPr>
          </a:p>
        </p:txBody>
      </p:sp>
      <p:pic>
        <p:nvPicPr>
          <p:cNvPr id="6149" name="Picture 5" descr="01-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71575" y="1538288"/>
            <a:ext cx="6800850" cy="3781425"/>
          </a:xfrm>
          <a:prstGeom prst="rect">
            <a:avLst/>
          </a:prstGeom>
          <a:noFill/>
        </p:spPr>
      </p:pic>
      <p:sp>
        <p:nvSpPr>
          <p:cNvPr id="6150" name="AutoShape 6"/>
          <p:cNvSpPr>
            <a:spLocks noChangeArrowheads="1"/>
          </p:cNvSpPr>
          <p:nvPr/>
        </p:nvSpPr>
        <p:spPr bwMode="auto">
          <a:xfrm>
            <a:off x="323850" y="4581525"/>
            <a:ext cx="1800225" cy="825500"/>
          </a:xfrm>
          <a:prstGeom prst="wedgeRoundRectCallout">
            <a:avLst>
              <a:gd name="adj1" fmla="val 8731"/>
              <a:gd name="adj2" fmla="val -7576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zh-CN" altLang="en-US" b="1">
                <a:ea typeface="楷体" pitchFamily="49" charset="-122"/>
              </a:rPr>
              <a:t>可以执行机器的任何指令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187624" y="0"/>
            <a:ext cx="795637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r>
              <a:rPr lang="en-US" altLang="zh-CN" sz="3200" b="1" dirty="0"/>
              <a:t>1.1 What Is An Operating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1115616" y="0"/>
            <a:ext cx="8028384" cy="142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r>
              <a:rPr lang="en-US" altLang="zh-CN" sz="3200" b="1" dirty="0"/>
              <a:t>1.1 The Operating System as an Extended Machine</a:t>
            </a: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177800" y="6565900"/>
            <a:ext cx="87122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/>
            <a:endParaRPr lang="zh-CN" altLang="zh-CN" sz="1200" b="1">
              <a:solidFill>
                <a:srgbClr val="898989"/>
              </a:solidFill>
              <a:latin typeface="Times New Roman" pitchFamily="18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78533DD-6F35-465A-B85E-48F2D59667DE}"/>
              </a:ext>
            </a:extLst>
          </p:cNvPr>
          <p:cNvGrpSpPr/>
          <p:nvPr/>
        </p:nvGrpSpPr>
        <p:grpSpPr>
          <a:xfrm>
            <a:off x="0" y="1845153"/>
            <a:ext cx="3707904" cy="4095494"/>
            <a:chOff x="11277" y="1394595"/>
            <a:chExt cx="3707904" cy="4095494"/>
          </a:xfrm>
        </p:grpSpPr>
        <p:sp>
          <p:nvSpPr>
            <p:cNvPr id="8195" name="Rectangle 3"/>
            <p:cNvSpPr>
              <a:spLocks noChangeArrowheads="1"/>
            </p:cNvSpPr>
            <p:nvPr/>
          </p:nvSpPr>
          <p:spPr bwMode="auto">
            <a:xfrm>
              <a:off x="11277" y="4651889"/>
              <a:ext cx="3707904" cy="838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/>
            <a:lstStyle/>
            <a:p>
              <a:pPr>
                <a:spcBef>
                  <a:spcPct val="20000"/>
                </a:spcBef>
              </a:pPr>
              <a:r>
                <a:rPr lang="en-US" altLang="zh-CN" sz="1600" dirty="0"/>
                <a:t>Operating systems turn ugly hardware into beautiful abstractions.</a:t>
              </a:r>
            </a:p>
          </p:txBody>
        </p:sp>
        <p:pic>
          <p:nvPicPr>
            <p:cNvPr id="8197" name="Picture 5" descr="01-02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r="37392"/>
            <a:stretch/>
          </p:blipFill>
          <p:spPr bwMode="auto">
            <a:xfrm>
              <a:off x="187411" y="1394595"/>
              <a:ext cx="3340981" cy="3186533"/>
            </a:xfrm>
            <a:prstGeom prst="rect">
              <a:avLst/>
            </a:prstGeom>
            <a:noFill/>
          </p:spPr>
        </p:pic>
      </p:grp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FDD28087-3690-41FD-AE7D-B40D1E663B2F}"/>
              </a:ext>
            </a:extLst>
          </p:cNvPr>
          <p:cNvSpPr txBox="1">
            <a:spLocks/>
          </p:cNvSpPr>
          <p:nvPr/>
        </p:nvSpPr>
        <p:spPr>
          <a:xfrm>
            <a:off x="3563888" y="1394595"/>
            <a:ext cx="5490356" cy="4752528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800" kern="0" dirty="0"/>
              <a:t>操作系统</a:t>
            </a:r>
          </a:p>
          <a:p>
            <a:pPr lvl="1">
              <a:lnSpc>
                <a:spcPct val="120000"/>
              </a:lnSpc>
            </a:pPr>
            <a:r>
              <a:rPr lang="zh-CN" altLang="en-US" sz="2400" kern="0" dirty="0">
                <a:latin typeface="楷体_GB2312" pitchFamily="49" charset="-122"/>
                <a:ea typeface="楷体_GB2312" pitchFamily="49" charset="-122"/>
              </a:rPr>
              <a:t>控制应用程序执行的</a:t>
            </a:r>
            <a:r>
              <a:rPr lang="zh-CN" altLang="en-US" sz="2400" b="1" kern="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程序</a:t>
            </a:r>
            <a:endParaRPr lang="en-US" altLang="zh-CN" sz="2400" b="1" kern="0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400" kern="0" dirty="0">
                <a:latin typeface="楷体_GB2312" pitchFamily="49" charset="-122"/>
                <a:ea typeface="楷体_GB2312" pitchFamily="49" charset="-122"/>
              </a:rPr>
              <a:t>应用程序和计算机硬件间的</a:t>
            </a:r>
            <a:r>
              <a:rPr lang="zh-CN" altLang="en-US" sz="2400" b="1" kern="0" dirty="0">
                <a:solidFill>
                  <a:srgbClr val="0033CC"/>
                </a:solidFill>
                <a:latin typeface="楷体_GB2312" pitchFamily="49" charset="-122"/>
                <a:ea typeface="楷体_GB2312" pitchFamily="49" charset="-122"/>
              </a:rPr>
              <a:t>接口</a:t>
            </a:r>
            <a:endParaRPr lang="en-US" altLang="zh-CN" sz="2400" b="1" kern="0" dirty="0">
              <a:solidFill>
                <a:srgbClr val="0033CC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800" kern="0" dirty="0"/>
              <a:t>目标</a:t>
            </a:r>
          </a:p>
          <a:p>
            <a:pPr lvl="1">
              <a:lnSpc>
                <a:spcPct val="120000"/>
              </a:lnSpc>
            </a:pPr>
            <a:r>
              <a:rPr lang="zh-CN" altLang="en-US" sz="2400" b="1" kern="0" dirty="0">
                <a:solidFill>
                  <a:srgbClr val="7A329A"/>
                </a:solidFill>
                <a:latin typeface="楷体_GB2312" pitchFamily="49" charset="-122"/>
                <a:ea typeface="楷体_GB2312" pitchFamily="49" charset="-122"/>
              </a:rPr>
              <a:t>方便</a:t>
            </a:r>
            <a:r>
              <a:rPr lang="zh-CN" altLang="en-US" sz="2400" kern="0" dirty="0">
                <a:latin typeface="楷体_GB2312" pitchFamily="49" charset="-122"/>
                <a:ea typeface="楷体_GB2312" pitchFamily="49" charset="-122"/>
              </a:rPr>
              <a:t>：使计算机更易于使用</a:t>
            </a:r>
            <a:endParaRPr lang="en-US" altLang="zh-CN" sz="2400" kern="0" dirty="0">
              <a:latin typeface="楷体_GB2312" pitchFamily="49" charset="-122"/>
              <a:ea typeface="楷体_GB2312" pitchFamily="49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400" b="1" kern="0" dirty="0">
                <a:solidFill>
                  <a:srgbClr val="0070C0"/>
                </a:solidFill>
                <a:latin typeface="楷体_GB2312" pitchFamily="49" charset="-122"/>
                <a:ea typeface="楷体_GB2312" pitchFamily="49" charset="-122"/>
              </a:rPr>
              <a:t>有效</a:t>
            </a:r>
            <a:r>
              <a:rPr lang="zh-CN" altLang="en-US" sz="2400" kern="0" dirty="0">
                <a:latin typeface="楷体_GB2312" pitchFamily="49" charset="-122"/>
                <a:ea typeface="楷体_GB2312" pitchFamily="49" charset="-122"/>
              </a:rPr>
              <a:t>：允许以更有效的方式使用计算机系统资源</a:t>
            </a:r>
            <a:endParaRPr lang="en-US" altLang="zh-CN" sz="2400" kern="0" dirty="0">
              <a:latin typeface="楷体_GB2312" pitchFamily="49" charset="-122"/>
              <a:ea typeface="楷体_GB2312" pitchFamily="49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400" b="1" kern="0" dirty="0">
                <a:solidFill>
                  <a:srgbClr val="663300"/>
                </a:solidFill>
                <a:latin typeface="楷体_GB2312" pitchFamily="49" charset="-122"/>
                <a:ea typeface="楷体_GB2312" pitchFamily="49" charset="-122"/>
              </a:rPr>
              <a:t>扩展能力</a:t>
            </a:r>
            <a:r>
              <a:rPr lang="zh-CN" altLang="en-US" sz="2400" kern="0" dirty="0">
                <a:latin typeface="楷体_GB2312" pitchFamily="49" charset="-122"/>
                <a:ea typeface="楷体_GB2312" pitchFamily="49" charset="-122"/>
              </a:rPr>
              <a:t>：在不妨碍服务的前提下，有效地开发、测试和引入新的系统功能</a:t>
            </a:r>
          </a:p>
          <a:p>
            <a:pPr lvl="1">
              <a:lnSpc>
                <a:spcPct val="120000"/>
              </a:lnSpc>
            </a:pPr>
            <a:endParaRPr lang="zh-CN" altLang="en-US" sz="2400" kern="0" dirty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1115616" y="0"/>
            <a:ext cx="8028384" cy="142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r>
              <a:rPr lang="en-US" altLang="zh-CN" sz="3200" b="1" dirty="0"/>
              <a:t>1.1 The Operating System as an Extended Machine</a:t>
            </a: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177800" y="6565900"/>
            <a:ext cx="87122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/>
            <a:endParaRPr lang="zh-CN" altLang="zh-CN" sz="1200" b="1">
              <a:solidFill>
                <a:srgbClr val="898989"/>
              </a:solidFill>
              <a:latin typeface="Times New Roman" pitchFamily="18" charset="0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FDD28087-3690-41FD-AE7D-B40D1E663B2F}"/>
              </a:ext>
            </a:extLst>
          </p:cNvPr>
          <p:cNvSpPr txBox="1">
            <a:spLocks/>
          </p:cNvSpPr>
          <p:nvPr/>
        </p:nvSpPr>
        <p:spPr>
          <a:xfrm>
            <a:off x="107504" y="1412006"/>
            <a:ext cx="4139952" cy="4752528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800" kern="0" dirty="0"/>
              <a:t>目标</a:t>
            </a:r>
          </a:p>
          <a:p>
            <a:pPr lvl="1">
              <a:lnSpc>
                <a:spcPct val="120000"/>
              </a:lnSpc>
            </a:pPr>
            <a:r>
              <a:rPr lang="zh-CN" altLang="en-US" sz="2400" b="1" kern="0" dirty="0">
                <a:solidFill>
                  <a:srgbClr val="7A329A"/>
                </a:solidFill>
                <a:latin typeface="楷体_GB2312" pitchFamily="49" charset="-122"/>
                <a:ea typeface="楷体_GB2312" pitchFamily="49" charset="-122"/>
              </a:rPr>
              <a:t>方便</a:t>
            </a:r>
            <a:r>
              <a:rPr lang="zh-CN" altLang="en-US" sz="2400" kern="0" dirty="0">
                <a:latin typeface="楷体_GB2312" pitchFamily="49" charset="-122"/>
                <a:ea typeface="楷体_GB2312" pitchFamily="49" charset="-122"/>
              </a:rPr>
              <a:t>：使计算机更易于使用</a:t>
            </a:r>
            <a:endParaRPr lang="en-US" altLang="zh-CN" sz="2400" kern="0" dirty="0">
              <a:latin typeface="楷体_GB2312" pitchFamily="49" charset="-122"/>
              <a:ea typeface="楷体_GB2312" pitchFamily="49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400" b="1" kern="0" dirty="0">
                <a:solidFill>
                  <a:srgbClr val="0070C0"/>
                </a:solidFill>
                <a:latin typeface="楷体_GB2312" pitchFamily="49" charset="-122"/>
                <a:ea typeface="楷体_GB2312" pitchFamily="49" charset="-122"/>
              </a:rPr>
              <a:t>有效</a:t>
            </a:r>
            <a:r>
              <a:rPr lang="zh-CN" altLang="en-US" sz="2400" kern="0" dirty="0">
                <a:latin typeface="楷体_GB2312" pitchFamily="49" charset="-122"/>
                <a:ea typeface="楷体_GB2312" pitchFamily="49" charset="-122"/>
              </a:rPr>
              <a:t>：允许以更有效的方式使用计算机系统资源</a:t>
            </a:r>
            <a:endParaRPr lang="en-US" altLang="zh-CN" sz="2400" kern="0" dirty="0">
              <a:latin typeface="楷体_GB2312" pitchFamily="49" charset="-122"/>
              <a:ea typeface="楷体_GB2312" pitchFamily="49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400" b="1" kern="0" dirty="0">
                <a:solidFill>
                  <a:srgbClr val="663300"/>
                </a:solidFill>
                <a:latin typeface="楷体_GB2312" pitchFamily="49" charset="-122"/>
                <a:ea typeface="楷体_GB2312" pitchFamily="49" charset="-122"/>
              </a:rPr>
              <a:t>扩展能力</a:t>
            </a:r>
            <a:r>
              <a:rPr lang="zh-CN" altLang="en-US" sz="2400" kern="0" dirty="0">
                <a:latin typeface="楷体_GB2312" pitchFamily="49" charset="-122"/>
                <a:ea typeface="楷体_GB2312" pitchFamily="49" charset="-122"/>
              </a:rPr>
              <a:t>：在不妨碍服务的前提下，有效地开发、测试和引入新的系统功能</a:t>
            </a:r>
          </a:p>
          <a:p>
            <a:pPr lvl="1">
              <a:lnSpc>
                <a:spcPct val="120000"/>
              </a:lnSpc>
            </a:pPr>
            <a:endParaRPr lang="zh-CN" altLang="en-US" sz="2400" kern="0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655" y="1434206"/>
            <a:ext cx="5027360" cy="444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1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8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zh-CN"/>
              <a:t>1.2 </a:t>
            </a:r>
            <a:r>
              <a:rPr lang="zh-CN" altLang="en-US"/>
              <a:t>操作系统的历史变革</a:t>
            </a:r>
          </a:p>
        </p:txBody>
      </p:sp>
      <p:sp>
        <p:nvSpPr>
          <p:cNvPr id="113669" name="Rectangle 5"/>
          <p:cNvSpPr>
            <a:spLocks noChangeArrowheads="1"/>
          </p:cNvSpPr>
          <p:nvPr/>
        </p:nvSpPr>
        <p:spPr bwMode="auto">
          <a:xfrm>
            <a:off x="395288" y="1341438"/>
            <a:ext cx="8010525" cy="4802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609600" indent="-60960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altLang="zh-CN" sz="3200">
                <a:latin typeface="楷体" pitchFamily="49" charset="-122"/>
                <a:ea typeface="楷体" pitchFamily="49" charset="-122"/>
              </a:rPr>
              <a:t>(1945–55) </a:t>
            </a:r>
            <a:r>
              <a:rPr lang="zh-CN" altLang="en-US" sz="3200">
                <a:latin typeface="楷体" pitchFamily="49" charset="-122"/>
                <a:ea typeface="楷体" pitchFamily="49" charset="-122"/>
              </a:rPr>
              <a:t>真空管和穿孔卡片</a:t>
            </a:r>
          </a:p>
          <a:p>
            <a:pPr marL="609600" indent="-60960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altLang="zh-CN" sz="3200">
                <a:latin typeface="楷体" pitchFamily="49" charset="-122"/>
                <a:ea typeface="楷体" pitchFamily="49" charset="-122"/>
              </a:rPr>
              <a:t>(1955–65) </a:t>
            </a:r>
            <a:r>
              <a:rPr lang="zh-CN" altLang="en-US" sz="3200">
                <a:latin typeface="楷体" pitchFamily="49" charset="-122"/>
                <a:ea typeface="楷体" pitchFamily="49" charset="-122"/>
              </a:rPr>
              <a:t>晶体管和批处理系统</a:t>
            </a:r>
          </a:p>
          <a:p>
            <a:pPr marL="609600" indent="-60960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altLang="zh-CN" sz="3200">
                <a:latin typeface="楷体" pitchFamily="49" charset="-122"/>
                <a:ea typeface="楷体" pitchFamily="49" charset="-122"/>
              </a:rPr>
              <a:t>(1965–1980) </a:t>
            </a:r>
            <a:r>
              <a:rPr lang="zh-CN" altLang="en-US" sz="3200">
                <a:latin typeface="楷体" pitchFamily="49" charset="-122"/>
                <a:ea typeface="楷体" pitchFamily="49" charset="-122"/>
              </a:rPr>
              <a:t>集成电路和多道程序设计</a:t>
            </a:r>
          </a:p>
          <a:p>
            <a:pPr marL="609600" indent="-60960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altLang="zh-CN" sz="3200">
                <a:latin typeface="楷体" pitchFamily="49" charset="-122"/>
                <a:ea typeface="楷体" pitchFamily="49" charset="-122"/>
              </a:rPr>
              <a:t>(1980–Present) </a:t>
            </a:r>
            <a:r>
              <a:rPr lang="zh-CN" altLang="en-US" sz="3200">
                <a:latin typeface="楷体" pitchFamily="49" charset="-122"/>
                <a:ea typeface="楷体" pitchFamily="49" charset="-122"/>
              </a:rPr>
              <a:t>个人计算机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1.2.1 NO OS AT ALL</a:t>
            </a:r>
          </a:p>
        </p:txBody>
      </p:sp>
      <p:pic>
        <p:nvPicPr>
          <p:cNvPr id="114692" name="Picture 4" descr="COMPT-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975" y="1700213"/>
            <a:ext cx="4419600" cy="368300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1182688" y="0"/>
            <a:ext cx="796131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r>
              <a:rPr lang="en-US" altLang="zh-CN" sz="3200" b="1" dirty="0"/>
              <a:t>1.2.2 Simple Batch Systems</a:t>
            </a:r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0" y="4350076"/>
            <a:ext cx="914400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609600" indent="-609600" algn="ctr">
              <a:spcBef>
                <a:spcPct val="20000"/>
              </a:spcBef>
            </a:pPr>
            <a:r>
              <a:rPr lang="en-US" altLang="zh-CN" sz="2400" dirty="0"/>
              <a:t>Figure 1-3. An early batch system.</a:t>
            </a:r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0" y="6632575"/>
            <a:ext cx="9144000" cy="17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/>
            <a:endParaRPr lang="zh-CN" altLang="zh-CN" sz="1200">
              <a:solidFill>
                <a:srgbClr val="898989"/>
              </a:solidFill>
              <a:latin typeface="Times New Roman" pitchFamily="18" charset="0"/>
            </a:endParaRPr>
          </a:p>
        </p:txBody>
      </p:sp>
      <p:pic>
        <p:nvPicPr>
          <p:cNvPr id="14341" name="Picture 5" descr="01-0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2687" y="1676761"/>
            <a:ext cx="6778625" cy="21748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内容占位符 2"/>
          <p:cNvSpPr>
            <a:spLocks/>
          </p:cNvSpPr>
          <p:nvPr/>
        </p:nvSpPr>
        <p:spPr bwMode="auto">
          <a:xfrm>
            <a:off x="611188" y="1197769"/>
            <a:ext cx="8208962" cy="453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zh-CN" altLang="en-US" sz="28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在简单批处理系统，处理器必须等待</a:t>
            </a:r>
            <a:r>
              <a:rPr lang="en-US" altLang="zh-CN" sz="28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I / O</a:t>
            </a:r>
            <a:r>
              <a:rPr lang="zh-CN" altLang="en-US" sz="28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指令完成才能继续处理</a:t>
            </a:r>
          </a:p>
          <a:p>
            <a:pPr marL="342900" indent="-342900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28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194" y="3132707"/>
            <a:ext cx="7497246" cy="1016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267744" y="5055567"/>
            <a:ext cx="446449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             单道程序设计</a:t>
            </a: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182688" y="0"/>
            <a:ext cx="796131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r>
              <a:rPr lang="en-US" altLang="zh-CN" sz="3200" b="1" dirty="0"/>
              <a:t>1.2.2 Simple Batch Systems</a:t>
            </a:r>
          </a:p>
        </p:txBody>
      </p:sp>
    </p:spTree>
    <p:extLst>
      <p:ext uri="{BB962C8B-B14F-4D97-AF65-F5344CB8AC3E}">
        <p14:creationId xmlns:p14="http://schemas.microsoft.com/office/powerpoint/2010/main" val="134829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内容占位符 2"/>
          <p:cNvSpPr>
            <a:spLocks/>
          </p:cNvSpPr>
          <p:nvPr/>
        </p:nvSpPr>
        <p:spPr bwMode="auto">
          <a:xfrm>
            <a:off x="611188" y="1197769"/>
            <a:ext cx="8208962" cy="453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zh-CN" altLang="en-US" sz="28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在简单批处理系统，处理器必须等待</a:t>
            </a:r>
            <a:r>
              <a:rPr lang="en-US" altLang="zh-CN" sz="28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I / O</a:t>
            </a:r>
            <a:r>
              <a:rPr lang="zh-CN" altLang="en-US" sz="28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指令完成才能继续处理</a:t>
            </a:r>
          </a:p>
          <a:p>
            <a:pPr marL="342900" indent="-342900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28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182688" y="0"/>
            <a:ext cx="796131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r>
              <a:rPr lang="en-US" altLang="zh-CN" sz="3200" b="1" dirty="0"/>
              <a:t>1.2.2 Simple Batch Systems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152" y="2564904"/>
            <a:ext cx="6303034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5409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-276870" y="487680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609600" indent="-609600" algn="ctr" eaLnBrk="0" hangingPunct="0">
              <a:spcBef>
                <a:spcPct val="20000"/>
              </a:spcBef>
            </a:pPr>
            <a:r>
              <a:rPr lang="en-US" altLang="zh-CN" sz="2400" dirty="0"/>
              <a:t>Figure 1-5. A multiprogramming system </a:t>
            </a:r>
            <a:br>
              <a:rPr lang="en-US" altLang="zh-CN" sz="2400" dirty="0"/>
            </a:br>
            <a:r>
              <a:rPr lang="en-US" altLang="zh-CN" sz="2400" dirty="0"/>
              <a:t>with three jobs in memory.</a:t>
            </a: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1187624" y="0"/>
            <a:ext cx="795637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hangingPunct="0"/>
            <a:r>
              <a:rPr lang="en-US" altLang="zh-CN" sz="3200" b="1" dirty="0"/>
              <a:t>1.2.3 Multiprogramming </a:t>
            </a:r>
            <a:r>
              <a:rPr lang="zh-CN" altLang="en-US" sz="3200" b="1" dirty="0"/>
              <a:t>（多道批处理）</a:t>
            </a:r>
            <a:endParaRPr lang="en-US" altLang="zh-CN" sz="3200" b="1" dirty="0"/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177800" y="6565900"/>
            <a:ext cx="87122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/>
            <a:endParaRPr lang="zh-CN" altLang="zh-CN" sz="1200" b="1">
              <a:solidFill>
                <a:srgbClr val="898989"/>
              </a:solidFill>
              <a:latin typeface="Times New Roman" pitchFamily="18" charset="0"/>
            </a:endParaRPr>
          </a:p>
        </p:txBody>
      </p:sp>
      <p:pic>
        <p:nvPicPr>
          <p:cNvPr id="20485" name="Picture 5" descr="01-0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1772816"/>
            <a:ext cx="3152775" cy="2324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61767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教学安排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6928" y="1197422"/>
            <a:ext cx="8775700" cy="539993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总学时：</a:t>
            </a:r>
            <a:r>
              <a:rPr lang="en-US" altLang="zh-CN" sz="2800" dirty="0"/>
              <a:t>64</a:t>
            </a:r>
            <a:r>
              <a:rPr lang="zh-CN" altLang="en-US" sz="2800" dirty="0"/>
              <a:t>（上课</a:t>
            </a:r>
            <a:r>
              <a:rPr lang="en-US" altLang="zh-CN" sz="2800" dirty="0"/>
              <a:t>56</a:t>
            </a:r>
            <a:r>
              <a:rPr lang="zh-CN" altLang="en-US" sz="2800" dirty="0"/>
              <a:t>学时、上机</a:t>
            </a:r>
            <a:r>
              <a:rPr lang="en-US" altLang="zh-CN" sz="2800" dirty="0"/>
              <a:t>8</a:t>
            </a:r>
            <a:r>
              <a:rPr lang="zh-CN" altLang="en-US" sz="2800" dirty="0"/>
              <a:t>学时）</a:t>
            </a:r>
          </a:p>
          <a:p>
            <a:pPr>
              <a:lnSpc>
                <a:spcPct val="150000"/>
              </a:lnSpc>
            </a:pPr>
            <a:r>
              <a:rPr lang="zh-CN" altLang="en-US" sz="2800" dirty="0"/>
              <a:t>教学理论和综合应用相结合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/>
              <a:t>基础课程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/>
              <a:t>考研的课程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/>
              <a:t>应用价值</a:t>
            </a:r>
          </a:p>
          <a:p>
            <a:pPr>
              <a:lnSpc>
                <a:spcPct val="150000"/>
              </a:lnSpc>
              <a:buSzPct val="140000"/>
              <a:buFont typeface="Wingdings" pitchFamily="2" charset="2"/>
              <a:buChar char="§"/>
            </a:pPr>
            <a:r>
              <a:rPr lang="zh-CN" altLang="en-US" sz="2800" dirty="0"/>
              <a:t>成绩构成：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/>
              <a:t>期末考试占</a:t>
            </a:r>
            <a:r>
              <a:rPr lang="en-US" altLang="zh-CN" sz="2400" dirty="0"/>
              <a:t>60%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/>
              <a:t>平时</a:t>
            </a:r>
            <a:r>
              <a:rPr lang="en-US" altLang="zh-CN" sz="2400" dirty="0"/>
              <a:t>20%,</a:t>
            </a:r>
            <a:r>
              <a:rPr lang="zh-CN" altLang="en-US" sz="2400" dirty="0"/>
              <a:t>实验</a:t>
            </a:r>
            <a:r>
              <a:rPr lang="en-US" altLang="zh-CN" sz="2400" dirty="0"/>
              <a:t>10%,10%</a:t>
            </a:r>
            <a:r>
              <a:rPr lang="zh-CN" altLang="en-US" sz="2400" dirty="0"/>
              <a:t>期中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861048"/>
            <a:ext cx="7481714" cy="27527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82" y="1403598"/>
            <a:ext cx="8186167" cy="2457450"/>
          </a:xfrm>
          <a:prstGeom prst="rect">
            <a:avLst/>
          </a:prstGeom>
        </p:spPr>
      </p:pic>
      <p:sp>
        <p:nvSpPr>
          <p:cNvPr id="75" name="Rectangle 3"/>
          <p:cNvSpPr>
            <a:spLocks noChangeArrowheads="1"/>
          </p:cNvSpPr>
          <p:nvPr/>
        </p:nvSpPr>
        <p:spPr bwMode="auto">
          <a:xfrm>
            <a:off x="1187624" y="0"/>
            <a:ext cx="795637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hangingPunct="0"/>
            <a:r>
              <a:rPr lang="en-US" altLang="zh-CN" sz="3200" b="1" dirty="0"/>
              <a:t>1.2.3 Multiprogramming </a:t>
            </a:r>
            <a:r>
              <a:rPr lang="zh-CN" altLang="en-US" sz="3200" b="1" dirty="0"/>
              <a:t>（多道批处理）</a:t>
            </a:r>
            <a:endParaRPr lang="en-US" altLang="zh-CN" sz="3200" b="1" dirty="0"/>
          </a:p>
        </p:txBody>
      </p:sp>
    </p:spTree>
    <p:extLst>
      <p:ext uri="{BB962C8B-B14F-4D97-AF65-F5344CB8AC3E}">
        <p14:creationId xmlns:p14="http://schemas.microsoft.com/office/powerpoint/2010/main" val="18422846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内容占位符 2"/>
          <p:cNvSpPr>
            <a:spLocks/>
          </p:cNvSpPr>
          <p:nvPr/>
        </p:nvSpPr>
        <p:spPr bwMode="auto">
          <a:xfrm>
            <a:off x="251470" y="1340768"/>
            <a:ext cx="8569002" cy="453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zh-CN" altLang="en-US" sz="28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多道程序设计示例</a:t>
            </a:r>
            <a:endParaRPr lang="en-US" altLang="zh-CN" sz="28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742950" lvl="1" indent="-285750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</a:pPr>
            <a:r>
              <a:rPr lang="zh-CN" altLang="en-US" sz="24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系统可用内存</a:t>
            </a:r>
            <a:r>
              <a:rPr lang="en-US" altLang="zh-CN" sz="24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250MB</a:t>
            </a:r>
          </a:p>
          <a:p>
            <a:pPr marL="742950" lvl="1" indent="-285750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–"/>
            </a:pPr>
            <a:r>
              <a:rPr lang="zh-CN" altLang="en-US" sz="24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示例程序执行属性</a:t>
            </a:r>
          </a:p>
        </p:txBody>
      </p:sp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22" y="3140968"/>
            <a:ext cx="8164867" cy="2612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187624" y="0"/>
            <a:ext cx="795637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hangingPunct="0"/>
            <a:r>
              <a:rPr lang="en-US" altLang="zh-CN" sz="3200" b="1" dirty="0"/>
              <a:t>1.2.3 Multiprogramming </a:t>
            </a:r>
            <a:r>
              <a:rPr lang="zh-CN" altLang="en-US" sz="3200" b="1" dirty="0"/>
              <a:t>（多道批处理）</a:t>
            </a:r>
            <a:endParaRPr lang="en-US" altLang="zh-CN" sz="3200" b="1" dirty="0"/>
          </a:p>
        </p:txBody>
      </p:sp>
    </p:spTree>
    <p:extLst>
      <p:ext uri="{BB962C8B-B14F-4D97-AF65-F5344CB8AC3E}">
        <p14:creationId xmlns:p14="http://schemas.microsoft.com/office/powerpoint/2010/main" val="785044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内容占位符 2"/>
          <p:cNvSpPr>
            <a:spLocks/>
          </p:cNvSpPr>
          <p:nvPr/>
        </p:nvSpPr>
        <p:spPr bwMode="auto">
          <a:xfrm>
            <a:off x="647133" y="2276872"/>
            <a:ext cx="2556309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zh-CN" altLang="en-US" sz="24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单道程序设计的系统设备利用率较低</a:t>
            </a:r>
          </a:p>
        </p:txBody>
      </p:sp>
      <p:pic>
        <p:nvPicPr>
          <p:cNvPr id="147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80"/>
          <a:stretch/>
        </p:blipFill>
        <p:spPr bwMode="auto">
          <a:xfrm>
            <a:off x="3191069" y="2094975"/>
            <a:ext cx="4045227" cy="4596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9706"/>
            <a:ext cx="6332536" cy="2026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79912" y="6345341"/>
            <a:ext cx="206574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单道程序设计</a:t>
            </a:r>
          </a:p>
        </p:txBody>
      </p:sp>
    </p:spTree>
    <p:extLst>
      <p:ext uri="{BB962C8B-B14F-4D97-AF65-F5344CB8AC3E}">
        <p14:creationId xmlns:p14="http://schemas.microsoft.com/office/powerpoint/2010/main" val="2216756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85"/>
          <a:stretch/>
        </p:blipFill>
        <p:spPr bwMode="auto">
          <a:xfrm>
            <a:off x="6228184" y="1916832"/>
            <a:ext cx="2773873" cy="4830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4" y="1916832"/>
            <a:ext cx="6325122" cy="202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0" y="1138596"/>
            <a:ext cx="8388424" cy="493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zh-CN" altLang="en-US" sz="24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多道程序设计技术可以显著提高系统设备利用率</a:t>
            </a:r>
          </a:p>
        </p:txBody>
      </p:sp>
    </p:spTree>
    <p:extLst>
      <p:ext uri="{BB962C8B-B14F-4D97-AF65-F5344CB8AC3E}">
        <p14:creationId xmlns:p14="http://schemas.microsoft.com/office/powerpoint/2010/main" val="23285771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5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"/>
          <a:stretch/>
        </p:blipFill>
        <p:spPr bwMode="auto">
          <a:xfrm>
            <a:off x="1043608" y="1047044"/>
            <a:ext cx="6896808" cy="4830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1115616" y="5877272"/>
            <a:ext cx="7776864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zh-CN" altLang="en-US" sz="24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多道程序设计技术可以显著提高系统设备利用率</a:t>
            </a:r>
          </a:p>
        </p:txBody>
      </p:sp>
    </p:spTree>
    <p:extLst>
      <p:ext uri="{BB962C8B-B14F-4D97-AF65-F5344CB8AC3E}">
        <p14:creationId xmlns:p14="http://schemas.microsoft.com/office/powerpoint/2010/main" val="11110920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内容占位符 2"/>
          <p:cNvSpPr>
            <a:spLocks/>
          </p:cNvSpPr>
          <p:nvPr/>
        </p:nvSpPr>
        <p:spPr bwMode="auto">
          <a:xfrm>
            <a:off x="611188" y="1412776"/>
            <a:ext cx="8353425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zh-CN" altLang="en-US" sz="28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多道批处理系统</a:t>
            </a:r>
            <a:r>
              <a:rPr lang="en-US" altLang="zh-CN" sz="28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——</a:t>
            </a:r>
            <a:r>
              <a:rPr lang="zh-CN" altLang="en-US" sz="28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简单批处理系统的改进</a:t>
            </a: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zh-CN" altLang="en-US" sz="2400" dirty="0">
                <a:latin typeface="+mn-ea"/>
                <a:ea typeface="+mn-ea"/>
                <a:cs typeface="Times New Roman" pitchFamily="18" charset="0"/>
              </a:rPr>
              <a:t>内存中同时存放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多个</a:t>
            </a:r>
            <a:r>
              <a:rPr lang="zh-CN" altLang="en-US" sz="2400" dirty="0">
                <a:latin typeface="+mn-ea"/>
                <a:ea typeface="+mn-ea"/>
                <a:cs typeface="Times New Roman" pitchFamily="18" charset="0"/>
              </a:rPr>
              <a:t>作业</a:t>
            </a: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zh-CN" altLang="en-US" sz="2400" dirty="0">
                <a:latin typeface="+mn-ea"/>
                <a:ea typeface="+mn-ea"/>
                <a:cs typeface="Times New Roman" pitchFamily="18" charset="0"/>
              </a:rPr>
              <a:t>多个作业可</a:t>
            </a:r>
            <a:r>
              <a:rPr lang="zh-CN" altLang="en-US" sz="2400" b="1" dirty="0">
                <a:solidFill>
                  <a:srgbClr val="0033CC"/>
                </a:solidFill>
                <a:latin typeface="+mn-ea"/>
                <a:ea typeface="+mn-ea"/>
                <a:cs typeface="Times New Roman" pitchFamily="18" charset="0"/>
              </a:rPr>
              <a:t>并发</a:t>
            </a:r>
            <a:r>
              <a:rPr lang="zh-CN" altLang="en-US" sz="2400" dirty="0">
                <a:latin typeface="+mn-ea"/>
                <a:ea typeface="+mn-ea"/>
                <a:cs typeface="Times New Roman" pitchFamily="18" charset="0"/>
              </a:rPr>
              <a:t>执行</a:t>
            </a: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zh-CN" altLang="en-US" sz="2400" b="1" dirty="0">
                <a:solidFill>
                  <a:srgbClr val="7030A0"/>
                </a:solidFill>
                <a:latin typeface="+mn-ea"/>
                <a:ea typeface="+mn-ea"/>
                <a:cs typeface="Times New Roman" pitchFamily="18" charset="0"/>
              </a:rPr>
              <a:t>作业调度程序</a:t>
            </a:r>
            <a:r>
              <a:rPr lang="zh-CN" altLang="en-US" sz="2400" dirty="0">
                <a:latin typeface="+mn-ea"/>
                <a:ea typeface="+mn-ea"/>
                <a:cs typeface="Times New Roman" pitchFamily="18" charset="0"/>
              </a:rPr>
              <a:t>负责作业的调度</a:t>
            </a:r>
          </a:p>
          <a:p>
            <a:pPr marL="342900" indent="-342900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zh-CN" altLang="en-US" sz="28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多道批处理系统的硬件支持</a:t>
            </a:r>
            <a:endParaRPr lang="en-US" altLang="zh-CN" sz="28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zh-CN" altLang="en-US" sz="2400" dirty="0">
                <a:latin typeface="+mn-ea"/>
                <a:cs typeface="Times New Roman" pitchFamily="18" charset="0"/>
              </a:rPr>
              <a:t>中断</a:t>
            </a: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en-US" altLang="zh-CN" sz="2400" dirty="0">
                <a:solidFill>
                  <a:srgbClr val="0000FF"/>
                </a:solidFill>
                <a:latin typeface="+mn-ea"/>
                <a:cs typeface="Times New Roman" pitchFamily="18" charset="0"/>
              </a:rPr>
              <a:t>DMA</a:t>
            </a: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en-US" altLang="zh-CN" sz="2400" dirty="0">
                <a:latin typeface="+mn-ea"/>
                <a:cs typeface="Times New Roman" pitchFamily="18" charset="0"/>
              </a:rPr>
              <a:t>…</a:t>
            </a:r>
            <a:endParaRPr lang="en-US" altLang="zh-CN" sz="28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342900" indent="-342900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zh-CN" altLang="en-US" sz="28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多道批处理系统的特征</a:t>
            </a:r>
          </a:p>
          <a:p>
            <a:pPr lvl="1" eaLnBrk="0" hangingPunct="0">
              <a:spcBef>
                <a:spcPct val="20000"/>
              </a:spcBef>
            </a:pPr>
            <a:r>
              <a:rPr lang="zh-CN" altLang="en-US" sz="2400" dirty="0">
                <a:latin typeface="+mn-ea"/>
                <a:ea typeface="+mn-ea"/>
                <a:cs typeface="Times New Roman" pitchFamily="18" charset="0"/>
              </a:rPr>
              <a:t>多道性、调度性、无序性、无交互能力</a:t>
            </a:r>
            <a:endParaRPr lang="zh-CN" altLang="en-US" sz="2000" dirty="0"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187624" y="0"/>
            <a:ext cx="795637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hangingPunct="0"/>
            <a:r>
              <a:rPr lang="en-US" altLang="zh-CN" sz="3200" b="1" dirty="0"/>
              <a:t>1.2.3 Multiprogramming </a:t>
            </a:r>
            <a:r>
              <a:rPr lang="zh-CN" altLang="en-US" sz="3200" b="1" dirty="0"/>
              <a:t>（多道批处理）</a:t>
            </a:r>
            <a:endParaRPr lang="en-US" altLang="zh-CN" sz="3200" b="1" dirty="0"/>
          </a:p>
        </p:txBody>
      </p:sp>
    </p:spTree>
    <p:extLst>
      <p:ext uri="{BB962C8B-B14F-4D97-AF65-F5344CB8AC3E}">
        <p14:creationId xmlns:p14="http://schemas.microsoft.com/office/powerpoint/2010/main" val="2701771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内容占位符 2"/>
          <p:cNvSpPr>
            <a:spLocks/>
          </p:cNvSpPr>
          <p:nvPr/>
        </p:nvSpPr>
        <p:spPr bwMode="auto">
          <a:xfrm>
            <a:off x="342799" y="1340768"/>
            <a:ext cx="8568630" cy="453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zh-CN" altLang="en-US" sz="28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需要解决的基本问题</a:t>
            </a:r>
          </a:p>
          <a:p>
            <a:pPr marL="742950" lvl="1" indent="-285750" eaLnBrk="0" hangingPunct="0">
              <a:lnSpc>
                <a:spcPct val="110000"/>
              </a:lnSpc>
              <a:spcBef>
                <a:spcPct val="20000"/>
              </a:spcBef>
              <a:buFont typeface="Arial" charset="0"/>
              <a:buChar char="–"/>
            </a:pPr>
            <a:r>
              <a:rPr lang="zh-CN" altLang="en-US" sz="2400" dirty="0">
                <a:latin typeface="+mn-ea"/>
                <a:ea typeface="+mn-ea"/>
                <a:cs typeface="Times New Roman" pitchFamily="18" charset="0"/>
              </a:rPr>
              <a:t>内存管理</a:t>
            </a:r>
          </a:p>
          <a:p>
            <a:pPr marL="742950" lvl="1" indent="-285750" eaLnBrk="0" hangingPunct="0">
              <a:lnSpc>
                <a:spcPct val="110000"/>
              </a:lnSpc>
              <a:spcBef>
                <a:spcPct val="20000"/>
              </a:spcBef>
              <a:buFont typeface="Arial" charset="0"/>
              <a:buChar char="–"/>
            </a:pPr>
            <a:r>
              <a:rPr lang="zh-CN" altLang="en-US" sz="2400" dirty="0">
                <a:latin typeface="+mn-ea"/>
                <a:ea typeface="+mn-ea"/>
                <a:cs typeface="Times New Roman" pitchFamily="18" charset="0"/>
              </a:rPr>
              <a:t>处理机管理</a:t>
            </a:r>
          </a:p>
          <a:p>
            <a:pPr marL="742950" lvl="1" indent="-285750" eaLnBrk="0" hangingPunct="0">
              <a:lnSpc>
                <a:spcPct val="110000"/>
              </a:lnSpc>
              <a:spcBef>
                <a:spcPct val="20000"/>
              </a:spcBef>
              <a:buFont typeface="Arial" charset="0"/>
              <a:buChar char="–"/>
            </a:pPr>
            <a:r>
              <a:rPr lang="zh-CN" altLang="en-US" sz="2400" dirty="0">
                <a:latin typeface="+mn-ea"/>
                <a:ea typeface="+mn-ea"/>
                <a:cs typeface="Times New Roman" pitchFamily="18" charset="0"/>
              </a:rPr>
              <a:t>作业管理</a:t>
            </a:r>
            <a:endParaRPr lang="en-US" altLang="zh-CN" sz="2400" dirty="0">
              <a:latin typeface="+mn-ea"/>
              <a:ea typeface="+mn-ea"/>
              <a:cs typeface="Times New Roman" pitchFamily="18" charset="0"/>
            </a:endParaRPr>
          </a:p>
          <a:p>
            <a:pPr marL="742950" lvl="1" indent="-285750" eaLnBrk="0" hangingPunct="0">
              <a:lnSpc>
                <a:spcPct val="110000"/>
              </a:lnSpc>
              <a:spcBef>
                <a:spcPct val="20000"/>
              </a:spcBef>
              <a:buFont typeface="Arial" charset="0"/>
              <a:buChar char="–"/>
            </a:pPr>
            <a:r>
              <a:rPr lang="en-US" altLang="zh-CN" sz="2400" dirty="0">
                <a:latin typeface="+mn-ea"/>
                <a:ea typeface="+mn-ea"/>
                <a:cs typeface="Times New Roman" pitchFamily="18" charset="0"/>
              </a:rPr>
              <a:t>I/O</a:t>
            </a:r>
            <a:r>
              <a:rPr lang="zh-CN" altLang="en-US" sz="2400" dirty="0">
                <a:latin typeface="+mn-ea"/>
                <a:ea typeface="+mn-ea"/>
                <a:cs typeface="Times New Roman" pitchFamily="18" charset="0"/>
              </a:rPr>
              <a:t>设备管理</a:t>
            </a:r>
          </a:p>
          <a:p>
            <a:pPr marL="742950" lvl="1" indent="-285750" eaLnBrk="0" hangingPunct="0">
              <a:lnSpc>
                <a:spcPct val="110000"/>
              </a:lnSpc>
              <a:spcBef>
                <a:spcPct val="20000"/>
              </a:spcBef>
              <a:buFont typeface="Arial" charset="0"/>
              <a:buChar char="–"/>
            </a:pPr>
            <a:r>
              <a:rPr lang="zh-CN" altLang="en-US" sz="2400" dirty="0">
                <a:latin typeface="+mn-ea"/>
                <a:ea typeface="+mn-ea"/>
                <a:cs typeface="Times New Roman" pitchFamily="18" charset="0"/>
              </a:rPr>
              <a:t>文件管理</a:t>
            </a:r>
          </a:p>
        </p:txBody>
      </p:sp>
      <p:sp>
        <p:nvSpPr>
          <p:cNvPr id="93190" name="Text Box 6"/>
          <p:cNvSpPr txBox="1">
            <a:spLocks noChangeArrowheads="1"/>
          </p:cNvSpPr>
          <p:nvPr/>
        </p:nvSpPr>
        <p:spPr bwMode="auto">
          <a:xfrm>
            <a:off x="198783" y="4365104"/>
            <a:ext cx="8964487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/>
              <a:t>       操作系统是一组控制和管理计算机硬件和软件资源，合理地对各类作业进行调度，以及方便用户使用的</a:t>
            </a:r>
            <a:r>
              <a:rPr lang="zh-CN" altLang="en-US" sz="2400" b="1" dirty="0">
                <a:solidFill>
                  <a:srgbClr val="FF0000"/>
                </a:solidFill>
              </a:rPr>
              <a:t>程序的集合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>
              <a:spcBef>
                <a:spcPct val="50000"/>
              </a:spcBef>
            </a:pPr>
            <a:r>
              <a:rPr lang="en-US" altLang="zh-CN" sz="2400" dirty="0"/>
              <a:t>      An operating system (OS) is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system software </a:t>
            </a:r>
            <a:r>
              <a:rPr lang="en-US" altLang="zh-CN" sz="2400" dirty="0"/>
              <a:t>that </a:t>
            </a:r>
            <a:r>
              <a:rPr lang="en-US" altLang="zh-CN" sz="24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manages</a:t>
            </a:r>
            <a:r>
              <a:rPr lang="en-US" altLang="zh-CN" sz="2400" dirty="0"/>
              <a:t> computer hardware and software </a:t>
            </a:r>
            <a:r>
              <a:rPr lang="en-US" altLang="zh-CN" sz="2400" b="1" dirty="0">
                <a:solidFill>
                  <a:schemeClr val="tx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resources </a:t>
            </a:r>
            <a:r>
              <a:rPr lang="en-US" altLang="zh-CN" sz="2400" dirty="0"/>
              <a:t>and </a:t>
            </a:r>
            <a:r>
              <a:rPr lang="en-US" altLang="zh-CN" sz="2400" b="1" dirty="0">
                <a:solidFill>
                  <a:srgbClr val="CC0066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provides</a:t>
            </a:r>
            <a:r>
              <a:rPr lang="en-US" altLang="zh-CN" sz="2400" dirty="0"/>
              <a:t> common </a:t>
            </a:r>
            <a:r>
              <a:rPr lang="en-US" altLang="zh-CN" sz="2400" b="1" dirty="0">
                <a:solidFill>
                  <a:srgbClr val="CC0066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services</a:t>
            </a:r>
            <a:r>
              <a:rPr lang="en-US" altLang="zh-CN" sz="2400" dirty="0"/>
              <a:t> for computer programs. ——</a:t>
            </a:r>
            <a:r>
              <a:rPr lang="en-US" altLang="zh-CN" sz="2400" dirty="0" err="1"/>
              <a:t>wikipedia</a:t>
            </a:r>
            <a:endParaRPr lang="zh-CN" altLang="en-US" sz="2400" dirty="0"/>
          </a:p>
        </p:txBody>
      </p:sp>
      <p:sp>
        <p:nvSpPr>
          <p:cNvPr id="93192" name="Text Box 8"/>
          <p:cNvSpPr txBox="1">
            <a:spLocks noChangeArrowheads="1"/>
          </p:cNvSpPr>
          <p:nvPr/>
        </p:nvSpPr>
        <p:spPr bwMode="auto">
          <a:xfrm>
            <a:off x="3421134" y="2882245"/>
            <a:ext cx="35991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现代操作系统的功能</a:t>
            </a:r>
          </a:p>
        </p:txBody>
      </p:sp>
      <p:sp>
        <p:nvSpPr>
          <p:cNvPr id="93193" name="AutoShape 9"/>
          <p:cNvSpPr>
            <a:spLocks/>
          </p:cNvSpPr>
          <p:nvPr/>
        </p:nvSpPr>
        <p:spPr bwMode="auto">
          <a:xfrm>
            <a:off x="2987824" y="2068962"/>
            <a:ext cx="360363" cy="2088232"/>
          </a:xfrm>
          <a:prstGeom prst="rightBrace">
            <a:avLst>
              <a:gd name="adj1" fmla="val 4996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187624" y="0"/>
            <a:ext cx="795637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hangingPunct="0"/>
            <a:r>
              <a:rPr lang="en-US" altLang="zh-CN" sz="3200" b="1" dirty="0"/>
              <a:t>1.2.3 Multiprogramming </a:t>
            </a:r>
            <a:r>
              <a:rPr lang="zh-CN" altLang="en-US" sz="3200" b="1" dirty="0"/>
              <a:t>（多道批处理）</a:t>
            </a:r>
            <a:endParaRPr lang="en-US" altLang="zh-CN" sz="3200" b="1" dirty="0"/>
          </a:p>
        </p:txBody>
      </p:sp>
    </p:spTree>
    <p:extLst>
      <p:ext uri="{BB962C8B-B14F-4D97-AF65-F5344CB8AC3E}">
        <p14:creationId xmlns:p14="http://schemas.microsoft.com/office/powerpoint/2010/main" val="119994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3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93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40" name="Rectangle 4"/>
          <p:cNvSpPr>
            <a:spLocks noChangeArrowheads="1"/>
          </p:cNvSpPr>
          <p:nvPr/>
        </p:nvSpPr>
        <p:spPr bwMode="auto">
          <a:xfrm>
            <a:off x="755576" y="1340768"/>
            <a:ext cx="7704856" cy="4884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452438" indent="-452438">
              <a:spcBef>
                <a:spcPct val="20000"/>
              </a:spcBef>
              <a:buFontTx/>
              <a:buChar char="•"/>
            </a:pPr>
            <a:r>
              <a:rPr lang="zh-CN" altLang="en-US" sz="3600" b="1" dirty="0">
                <a:solidFill>
                  <a:srgbClr val="002060"/>
                </a:solidFill>
                <a:latin typeface="楷体" pitchFamily="49" charset="-122"/>
                <a:ea typeface="楷体" pitchFamily="49" charset="-122"/>
                <a:cs typeface="宋体" pitchFamily="2" charset="-122"/>
              </a:rPr>
              <a:t>特征</a:t>
            </a:r>
          </a:p>
          <a:p>
            <a:pPr marL="971550" indent="-285750">
              <a:spcBef>
                <a:spcPct val="20000"/>
              </a:spcBef>
              <a:buFontTx/>
              <a:buChar char="–"/>
            </a:pPr>
            <a:r>
              <a:rPr lang="zh-CN" altLang="en-US" sz="3200" b="1" dirty="0">
                <a:latin typeface="楷体" pitchFamily="49" charset="-122"/>
                <a:ea typeface="楷体" pitchFamily="49" charset="-122"/>
                <a:cs typeface="宋体" pitchFamily="2" charset="-122"/>
              </a:rPr>
              <a:t>多道性、无序性、调度性</a:t>
            </a:r>
          </a:p>
          <a:p>
            <a:pPr marL="452438" indent="-452438">
              <a:spcBef>
                <a:spcPct val="20000"/>
              </a:spcBef>
              <a:buFontTx/>
              <a:buChar char="•"/>
            </a:pPr>
            <a:r>
              <a:rPr lang="zh-CN" altLang="en-US" sz="3600" b="1" dirty="0">
                <a:solidFill>
                  <a:srgbClr val="002060"/>
                </a:solidFill>
                <a:latin typeface="楷体" pitchFamily="49" charset="-122"/>
                <a:ea typeface="楷体" pitchFamily="49" charset="-122"/>
                <a:cs typeface="宋体" pitchFamily="2" charset="-122"/>
              </a:rPr>
              <a:t>优点</a:t>
            </a:r>
          </a:p>
          <a:p>
            <a:pPr marL="971550" indent="-285750">
              <a:spcBef>
                <a:spcPct val="20000"/>
              </a:spcBef>
              <a:buFontTx/>
              <a:buChar char="–"/>
            </a:pPr>
            <a:r>
              <a:rPr lang="zh-CN" altLang="en-US" sz="3200" b="1" dirty="0">
                <a:latin typeface="楷体" pitchFamily="49" charset="-122"/>
                <a:ea typeface="楷体" pitchFamily="49" charset="-122"/>
                <a:cs typeface="宋体" pitchFamily="2" charset="-122"/>
              </a:rPr>
              <a:t>提高了资源利用率和吞吐能力。</a:t>
            </a:r>
          </a:p>
          <a:p>
            <a:pPr marL="452438" indent="-452438">
              <a:spcBef>
                <a:spcPct val="20000"/>
              </a:spcBef>
              <a:buFontTx/>
              <a:buChar char="•"/>
            </a:pPr>
            <a:r>
              <a:rPr lang="zh-CN" altLang="en-US" sz="3600" b="1" dirty="0">
                <a:solidFill>
                  <a:srgbClr val="002060"/>
                </a:solidFill>
                <a:latin typeface="楷体" pitchFamily="49" charset="-122"/>
                <a:ea typeface="楷体" pitchFamily="49" charset="-122"/>
                <a:cs typeface="宋体" pitchFamily="2" charset="-122"/>
              </a:rPr>
              <a:t>缺点</a:t>
            </a:r>
          </a:p>
          <a:p>
            <a:pPr marL="971550" indent="-285750">
              <a:spcBef>
                <a:spcPct val="20000"/>
              </a:spcBef>
              <a:buFontTx/>
              <a:buChar char="–"/>
            </a:pPr>
            <a:r>
              <a:rPr lang="zh-CN" altLang="en-US" sz="3200" b="1" dirty="0">
                <a:latin typeface="楷体" pitchFamily="49" charset="-122"/>
                <a:ea typeface="楷体" pitchFamily="49" charset="-122"/>
                <a:cs typeface="宋体" pitchFamily="2" charset="-122"/>
              </a:rPr>
              <a:t>平均周转时间长，没有交互能力。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187624" y="0"/>
            <a:ext cx="795637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hangingPunct="0"/>
            <a:r>
              <a:rPr lang="en-US" altLang="zh-CN" sz="3200" b="1" dirty="0"/>
              <a:t>1.2.3 Multiprogramming </a:t>
            </a:r>
            <a:r>
              <a:rPr lang="zh-CN" altLang="en-US" sz="3200" b="1" dirty="0"/>
              <a:t>（多道批处理）</a:t>
            </a:r>
            <a:endParaRPr lang="en-US" altLang="zh-CN" sz="3200" b="1" dirty="0"/>
          </a:p>
        </p:txBody>
      </p:sp>
    </p:spTree>
    <p:extLst>
      <p:ext uri="{BB962C8B-B14F-4D97-AF65-F5344CB8AC3E}">
        <p14:creationId xmlns:p14="http://schemas.microsoft.com/office/powerpoint/2010/main" val="570044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7624" y="44450"/>
            <a:ext cx="7499176" cy="936625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hangingPunct="0"/>
            <a:r>
              <a:rPr lang="en-US" altLang="zh-CN" sz="3200" kern="1200" dirty="0">
                <a:latin typeface="Arial" pitchFamily="34" charset="0"/>
                <a:ea typeface="宋体" pitchFamily="2" charset="-122"/>
                <a:cs typeface="+mn-cs"/>
              </a:rPr>
              <a:t>1.2.4 </a:t>
            </a:r>
            <a:r>
              <a:rPr lang="zh-CN" altLang="en-US" sz="3200" kern="1200" dirty="0">
                <a:latin typeface="Arial" pitchFamily="34" charset="0"/>
                <a:ea typeface="宋体" pitchFamily="2" charset="-122"/>
                <a:cs typeface="+mn-cs"/>
              </a:rPr>
              <a:t>分时系统</a:t>
            </a:r>
          </a:p>
        </p:txBody>
      </p:sp>
      <p:sp>
        <p:nvSpPr>
          <p:cNvPr id="94211" name="内容占位符 2"/>
          <p:cNvSpPr>
            <a:spLocks/>
          </p:cNvSpPr>
          <p:nvPr/>
        </p:nvSpPr>
        <p:spPr bwMode="auto">
          <a:xfrm>
            <a:off x="18737" y="1196281"/>
            <a:ext cx="5849407" cy="5185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zh-CN" altLang="en-US" sz="28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产生原因</a:t>
            </a:r>
          </a:p>
          <a:p>
            <a:pPr lvl="1" eaLnBrk="0" hangingPunct="0">
              <a:spcBef>
                <a:spcPct val="20000"/>
              </a:spcBef>
            </a:pP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人机交互、共享主机、方便上机</a:t>
            </a:r>
            <a:endParaRPr lang="en-US" altLang="zh-CN" sz="24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342900" indent="-342900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zh-CN" altLang="en-US" sz="28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分时系统</a:t>
            </a:r>
          </a:p>
          <a:p>
            <a:pPr marL="742950" lvl="1" indent="-285750" eaLnBrk="0" hangingPunct="0">
              <a:lnSpc>
                <a:spcPct val="110000"/>
              </a:lnSpc>
              <a:spcBef>
                <a:spcPct val="20000"/>
              </a:spcBef>
              <a:buFont typeface="Arial" charset="0"/>
              <a:buChar char="–"/>
            </a:pPr>
            <a:r>
              <a:rPr lang="zh-CN" altLang="en-US" sz="2400" dirty="0">
                <a:latin typeface="+mn-ea"/>
                <a:ea typeface="+mn-ea"/>
                <a:cs typeface="Times New Roman" pitchFamily="18" charset="0"/>
              </a:rPr>
              <a:t>采用</a:t>
            </a:r>
            <a:r>
              <a:rPr lang="zh-CN" altLang="en-US" sz="2400" b="1" dirty="0">
                <a:solidFill>
                  <a:srgbClr val="C00000"/>
                </a:solidFill>
                <a:latin typeface="+mn-ea"/>
                <a:ea typeface="+mn-ea"/>
                <a:cs typeface="Times New Roman" pitchFamily="18" charset="0"/>
              </a:rPr>
              <a:t>多道程序</a:t>
            </a:r>
            <a:r>
              <a:rPr lang="zh-CN" altLang="en-US" sz="2400" dirty="0">
                <a:latin typeface="+mn-ea"/>
                <a:ea typeface="+mn-ea"/>
                <a:cs typeface="Times New Roman" pitchFamily="18" charset="0"/>
              </a:rPr>
              <a:t>设计技术处理多个交互作业</a:t>
            </a:r>
            <a:endParaRPr lang="en-US" altLang="zh-CN" sz="2400" dirty="0">
              <a:latin typeface="+mn-ea"/>
              <a:ea typeface="+mn-ea"/>
              <a:cs typeface="Times New Roman" pitchFamily="18" charset="0"/>
            </a:endParaRPr>
          </a:p>
          <a:p>
            <a:pPr marL="742950" lvl="1" indent="-285750" eaLnBrk="0" hangingPunct="0">
              <a:lnSpc>
                <a:spcPct val="110000"/>
              </a:lnSpc>
              <a:spcBef>
                <a:spcPct val="20000"/>
              </a:spcBef>
              <a:buFont typeface="Arial" charset="0"/>
              <a:buChar char="–"/>
            </a:pPr>
            <a:r>
              <a:rPr lang="zh-CN" altLang="en-US" sz="2400" dirty="0">
                <a:latin typeface="+mn-ea"/>
                <a:ea typeface="+mn-ea"/>
                <a:cs typeface="Times New Roman" pitchFamily="18" charset="0"/>
              </a:rPr>
              <a:t>多个用户</a:t>
            </a:r>
            <a:r>
              <a:rPr lang="zh-CN" altLang="en-US" sz="2400" b="1" dirty="0">
                <a:solidFill>
                  <a:srgbClr val="0033CC"/>
                </a:solidFill>
                <a:latin typeface="+mn-ea"/>
                <a:ea typeface="+mn-ea"/>
                <a:cs typeface="Times New Roman" pitchFamily="18" charset="0"/>
              </a:rPr>
              <a:t>共享</a:t>
            </a:r>
            <a:r>
              <a:rPr lang="zh-CN" altLang="en-US" sz="2400" dirty="0">
                <a:latin typeface="+mn-ea"/>
                <a:ea typeface="+mn-ea"/>
                <a:cs typeface="Times New Roman" pitchFamily="18" charset="0"/>
              </a:rPr>
              <a:t>处理器</a:t>
            </a:r>
            <a:endParaRPr lang="en-US" altLang="zh-CN" sz="2400" dirty="0">
              <a:latin typeface="+mn-ea"/>
              <a:ea typeface="+mn-ea"/>
              <a:cs typeface="Times New Roman" pitchFamily="18" charset="0"/>
            </a:endParaRPr>
          </a:p>
          <a:p>
            <a:pPr marL="742950" lvl="1" indent="-285750" eaLnBrk="0" hangingPunct="0">
              <a:lnSpc>
                <a:spcPct val="110000"/>
              </a:lnSpc>
              <a:spcBef>
                <a:spcPct val="20000"/>
              </a:spcBef>
              <a:buFont typeface="Arial" charset="0"/>
              <a:buChar char="–"/>
            </a:pPr>
            <a:r>
              <a:rPr lang="zh-CN" altLang="en-US" sz="2400" dirty="0">
                <a:latin typeface="+mn-ea"/>
                <a:ea typeface="+mn-ea"/>
                <a:cs typeface="Times New Roman" pitchFamily="18" charset="0"/>
              </a:rPr>
              <a:t>多个用户通过不同终端</a:t>
            </a:r>
            <a:r>
              <a:rPr lang="zh-CN" altLang="en-US" sz="2400" b="1" dirty="0">
                <a:solidFill>
                  <a:srgbClr val="7A329A"/>
                </a:solidFill>
                <a:latin typeface="+mn-ea"/>
                <a:ea typeface="+mn-ea"/>
                <a:cs typeface="Times New Roman" pitchFamily="18" charset="0"/>
              </a:rPr>
              <a:t>同时</a:t>
            </a:r>
            <a:r>
              <a:rPr lang="zh-CN" altLang="en-US" sz="2400" dirty="0">
                <a:latin typeface="+mn-ea"/>
                <a:ea typeface="+mn-ea"/>
                <a:cs typeface="Times New Roman" pitchFamily="18" charset="0"/>
              </a:rPr>
              <a:t>访问系统</a:t>
            </a:r>
            <a:endParaRPr lang="en-US" altLang="zh-CN" sz="2400" dirty="0">
              <a:latin typeface="+mn-ea"/>
              <a:ea typeface="+mn-ea"/>
              <a:cs typeface="Times New Roman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2257370"/>
            <a:ext cx="3139926" cy="174769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332656"/>
            <a:ext cx="3135947" cy="1852532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5516167" y="4221088"/>
            <a:ext cx="3647795" cy="1959446"/>
            <a:chOff x="5516167" y="4221088"/>
            <a:chExt cx="3647795" cy="195944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0232" y="4221088"/>
              <a:ext cx="704471" cy="790909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16167" y="5562922"/>
              <a:ext cx="684381" cy="617612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21790" y="5562922"/>
              <a:ext cx="684381" cy="617612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18041" y="5562922"/>
              <a:ext cx="684381" cy="617612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19915" y="5562922"/>
              <a:ext cx="684381" cy="617612"/>
            </a:xfrm>
            <a:prstGeom prst="rect">
              <a:avLst/>
            </a:prstGeom>
          </p:spPr>
        </p:pic>
        <p:cxnSp>
          <p:nvCxnSpPr>
            <p:cNvPr id="10" name="直接连接符 9"/>
            <p:cNvCxnSpPr>
              <a:stCxn id="8" idx="0"/>
            </p:cNvCxnSpPr>
            <p:nvPr/>
          </p:nvCxnSpPr>
          <p:spPr>
            <a:xfrm flipV="1">
              <a:off x="5858358" y="5011997"/>
              <a:ext cx="945890" cy="550925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6689439" y="5011997"/>
              <a:ext cx="114809" cy="550926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 flipV="1">
              <a:off x="6829200" y="5011997"/>
              <a:ext cx="690976" cy="56261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 flipV="1">
              <a:off x="6804248" y="5011997"/>
              <a:ext cx="1547009" cy="590111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7362270" y="4388448"/>
              <a:ext cx="360040" cy="4182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722310" y="4388448"/>
              <a:ext cx="360040" cy="4182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2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8082350" y="4388448"/>
              <a:ext cx="360040" cy="4182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3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8442390" y="4388448"/>
              <a:ext cx="360040" cy="4182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4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748464" y="436510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…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720750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7624" y="44450"/>
            <a:ext cx="7499176" cy="936625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hangingPunct="0"/>
            <a:r>
              <a:rPr lang="en-US" altLang="zh-CN" sz="3200" kern="1200" dirty="0">
                <a:latin typeface="Arial" pitchFamily="34" charset="0"/>
                <a:ea typeface="宋体" pitchFamily="2" charset="-122"/>
                <a:cs typeface="+mn-cs"/>
              </a:rPr>
              <a:t>1.2.4 </a:t>
            </a:r>
            <a:r>
              <a:rPr lang="zh-CN" altLang="en-US" sz="3200" kern="1200" dirty="0">
                <a:latin typeface="Arial" pitchFamily="34" charset="0"/>
                <a:ea typeface="宋体" pitchFamily="2" charset="-122"/>
                <a:cs typeface="+mn-cs"/>
              </a:rPr>
              <a:t>分时系统</a:t>
            </a:r>
          </a:p>
        </p:txBody>
      </p:sp>
      <p:sp>
        <p:nvSpPr>
          <p:cNvPr id="94211" name="内容占位符 2"/>
          <p:cNvSpPr>
            <a:spLocks/>
          </p:cNvSpPr>
          <p:nvPr/>
        </p:nvSpPr>
        <p:spPr bwMode="auto">
          <a:xfrm>
            <a:off x="18737" y="1196281"/>
            <a:ext cx="5849407" cy="5185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zh-CN" altLang="en-US" sz="28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分时系统的特征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2257370"/>
            <a:ext cx="3139926" cy="174769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144" y="332656"/>
            <a:ext cx="3135947" cy="1852532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5516167" y="4221088"/>
            <a:ext cx="3647795" cy="1959446"/>
            <a:chOff x="5516167" y="4221088"/>
            <a:chExt cx="3647795" cy="195944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0232" y="4221088"/>
              <a:ext cx="704471" cy="790909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16167" y="5562922"/>
              <a:ext cx="684381" cy="617612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21790" y="5562922"/>
              <a:ext cx="684381" cy="617612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18041" y="5562922"/>
              <a:ext cx="684381" cy="617612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19915" y="5562922"/>
              <a:ext cx="684381" cy="617612"/>
            </a:xfrm>
            <a:prstGeom prst="rect">
              <a:avLst/>
            </a:prstGeom>
          </p:spPr>
        </p:pic>
        <p:cxnSp>
          <p:nvCxnSpPr>
            <p:cNvPr id="10" name="直接连接符 9"/>
            <p:cNvCxnSpPr>
              <a:stCxn id="8" idx="0"/>
            </p:cNvCxnSpPr>
            <p:nvPr/>
          </p:nvCxnSpPr>
          <p:spPr>
            <a:xfrm flipV="1">
              <a:off x="5858358" y="5011997"/>
              <a:ext cx="945890" cy="550925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6689439" y="5011997"/>
              <a:ext cx="114809" cy="550926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 flipV="1">
              <a:off x="6829200" y="5011997"/>
              <a:ext cx="690976" cy="56261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 flipV="1">
              <a:off x="6804248" y="5011997"/>
              <a:ext cx="1547009" cy="590111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7362270" y="4388448"/>
              <a:ext cx="360040" cy="4182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722310" y="4388448"/>
              <a:ext cx="360040" cy="4182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2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8082350" y="4388448"/>
              <a:ext cx="360040" cy="4182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3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8442390" y="4388448"/>
              <a:ext cx="360040" cy="4182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4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748464" y="436510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…</a:t>
              </a:r>
              <a:endParaRPr lang="zh-CN" altLang="en-US" dirty="0"/>
            </a:p>
          </p:txBody>
        </p:sp>
      </p:grpSp>
      <p:sp>
        <p:nvSpPr>
          <p:cNvPr id="29" name="Rectangle 3"/>
          <p:cNvSpPr txBox="1">
            <a:spLocks noChangeArrowheads="1"/>
          </p:cNvSpPr>
          <p:nvPr/>
        </p:nvSpPr>
        <p:spPr bwMode="auto">
          <a:xfrm>
            <a:off x="395537" y="1926742"/>
            <a:ext cx="5256584" cy="4094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zh-CN" altLang="en-US" sz="2800" kern="0" dirty="0"/>
              <a:t>多路性</a:t>
            </a:r>
            <a:endParaRPr lang="en-US" altLang="zh-CN" sz="2800" kern="0" dirty="0"/>
          </a:p>
          <a:p>
            <a:pPr marL="457200" lvl="1" indent="0">
              <a:buNone/>
            </a:pPr>
            <a:r>
              <a:rPr lang="zh-CN" altLang="en-US" sz="2400" kern="0" dirty="0"/>
              <a:t>多个用户分时使用一台计算机。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800" kern="0" dirty="0"/>
              <a:t>独立性</a:t>
            </a:r>
            <a:endParaRPr lang="en-US" altLang="zh-CN" sz="2800" kern="0" dirty="0"/>
          </a:p>
          <a:p>
            <a:pPr marL="457200" lvl="1" indent="0">
              <a:buNone/>
            </a:pPr>
            <a:r>
              <a:rPr lang="zh-CN" altLang="en-US" sz="2400" kern="0" dirty="0"/>
              <a:t>独立运行，不混淆，不破坏。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800" kern="0" dirty="0"/>
              <a:t>及时性</a:t>
            </a:r>
            <a:endParaRPr lang="en-US" altLang="zh-CN" sz="2800" kern="0" dirty="0"/>
          </a:p>
          <a:p>
            <a:pPr marL="457200" lvl="1" indent="0">
              <a:buNone/>
            </a:pPr>
            <a:r>
              <a:rPr lang="zh-CN" altLang="en-US" sz="2400" kern="0" dirty="0"/>
              <a:t>系统能在很短的时间得到回答。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800" kern="0" dirty="0"/>
              <a:t>交互性</a:t>
            </a:r>
            <a:endParaRPr lang="en-US" altLang="zh-CN" sz="2800" kern="0" dirty="0"/>
          </a:p>
          <a:p>
            <a:pPr marL="457200" lvl="1" indent="0">
              <a:buNone/>
            </a:pPr>
            <a:r>
              <a:rPr lang="zh-CN" altLang="en-US" sz="2400" kern="0" dirty="0"/>
              <a:t>能实现人机对话</a:t>
            </a:r>
            <a:endParaRPr lang="en-US" altLang="zh-CN" sz="2400" kern="0" dirty="0"/>
          </a:p>
        </p:txBody>
      </p:sp>
    </p:spTree>
    <p:extLst>
      <p:ext uri="{BB962C8B-B14F-4D97-AF65-F5344CB8AC3E}">
        <p14:creationId xmlns:p14="http://schemas.microsoft.com/office/powerpoint/2010/main" val="3273156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5B9E1E-F669-46A9-A5E5-14348D98B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参考读物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0D1203-C164-4B30-B434-AD3C06C7C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526" y="1124744"/>
            <a:ext cx="6576948" cy="555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156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内容占位符 2"/>
          <p:cNvSpPr>
            <a:spLocks/>
          </p:cNvSpPr>
          <p:nvPr/>
        </p:nvSpPr>
        <p:spPr bwMode="auto">
          <a:xfrm>
            <a:off x="107504" y="1124744"/>
            <a:ext cx="8856984" cy="5544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zh-CN" altLang="en-US" sz="28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批处理系统多道程序设计与分时的比较</a:t>
            </a:r>
            <a:endParaRPr lang="en-US" altLang="zh-CN" sz="28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342900" indent="-342900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</a:pPr>
            <a:endParaRPr lang="zh-CN" altLang="en-US" sz="28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342900" indent="-342900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946409"/>
              </p:ext>
            </p:extLst>
          </p:nvPr>
        </p:nvGraphicFramePr>
        <p:xfrm>
          <a:off x="539552" y="2060848"/>
          <a:ext cx="7785112" cy="3416301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198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60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6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批处理系统多道程序设计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分时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5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主要目标</a:t>
                      </a:r>
                      <a:endParaRPr kumimoji="1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充分利用处理器</a:t>
                      </a:r>
                      <a:r>
                        <a:rPr kumimoji="1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 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减小响应时间</a:t>
                      </a:r>
                      <a:r>
                        <a:rPr kumimoji="1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 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4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操作系统指令源</a:t>
                      </a:r>
                      <a:r>
                        <a:rPr kumimoji="1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 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作业控制语言命令</a:t>
                      </a:r>
                      <a:endParaRPr kumimoji="1" lang="en-US" altLang="zh-CN" sz="1800" u="none" strike="noStrike" cap="none" normalizeH="0" baseline="0" dirty="0">
                        <a:ln>
                          <a:noFill/>
                        </a:ln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作业提供的命令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终端键入的命令</a:t>
                      </a:r>
                      <a:r>
                        <a:rPr kumimoji="1" lang="en-US" altLang="zh-CN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 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187624" y="44450"/>
            <a:ext cx="7499176" cy="936625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hangingPunct="0"/>
            <a:r>
              <a:rPr lang="en-US" altLang="zh-CN" sz="3200" kern="1200" dirty="0">
                <a:latin typeface="Arial" pitchFamily="34" charset="0"/>
                <a:ea typeface="宋体" pitchFamily="2" charset="-122"/>
                <a:cs typeface="+mn-cs"/>
              </a:rPr>
              <a:t>1.2.4 </a:t>
            </a:r>
            <a:r>
              <a:rPr lang="zh-CN" altLang="en-US" sz="3200" kern="1200" dirty="0">
                <a:latin typeface="Arial" pitchFamily="34" charset="0"/>
                <a:ea typeface="宋体" pitchFamily="2" charset="-122"/>
                <a:cs typeface="+mn-cs"/>
              </a:rPr>
              <a:t>分时系统</a:t>
            </a:r>
          </a:p>
        </p:txBody>
      </p:sp>
    </p:spTree>
    <p:extLst>
      <p:ext uri="{BB962C8B-B14F-4D97-AF65-F5344CB8AC3E}">
        <p14:creationId xmlns:p14="http://schemas.microsoft.com/office/powerpoint/2010/main" val="30003537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内容占位符 2"/>
          <p:cNvSpPr>
            <a:spLocks/>
          </p:cNvSpPr>
          <p:nvPr/>
        </p:nvSpPr>
        <p:spPr bwMode="auto">
          <a:xfrm>
            <a:off x="467544" y="1124744"/>
            <a:ext cx="8425308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zh-CN" altLang="en-US" sz="28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概念</a:t>
            </a:r>
          </a:p>
          <a:p>
            <a:pPr marL="285750" indent="-285750" eaLnBrk="0" hangingPunct="0">
              <a:spcBef>
                <a:spcPct val="20000"/>
              </a:spcBef>
              <a:buFont typeface="Arial" charset="0"/>
              <a:buNone/>
            </a:pPr>
            <a:r>
              <a:rPr lang="zh-CN" altLang="en-US" sz="2400" dirty="0">
                <a:latin typeface="+mn-ea"/>
                <a:ea typeface="+mn-ea"/>
                <a:cs typeface="Times New Roman" pitchFamily="18" charset="0"/>
              </a:rPr>
              <a:t>  系统能</a:t>
            </a:r>
            <a:r>
              <a:rPr lang="zh-CN" altLang="en-US" sz="2400" dirty="0">
                <a:solidFill>
                  <a:srgbClr val="C00000"/>
                </a:solidFill>
                <a:latin typeface="+mn-ea"/>
                <a:ea typeface="+mn-ea"/>
                <a:cs typeface="Times New Roman" pitchFamily="18" charset="0"/>
              </a:rPr>
              <a:t>及时（即时）响应</a:t>
            </a:r>
            <a:r>
              <a:rPr lang="zh-CN" altLang="en-US" sz="2400" dirty="0">
                <a:latin typeface="+mn-ea"/>
                <a:ea typeface="+mn-ea"/>
                <a:cs typeface="Times New Roman" pitchFamily="18" charset="0"/>
              </a:rPr>
              <a:t>外部事件请求，在</a:t>
            </a:r>
            <a:r>
              <a:rPr lang="zh-CN" altLang="en-US" sz="2400" dirty="0">
                <a:solidFill>
                  <a:srgbClr val="C00000"/>
                </a:solidFill>
                <a:latin typeface="+mn-ea"/>
                <a:ea typeface="+mn-ea"/>
                <a:cs typeface="Times New Roman" pitchFamily="18" charset="0"/>
              </a:rPr>
              <a:t>规定的时间内完成</a:t>
            </a:r>
            <a:r>
              <a:rPr lang="zh-CN" altLang="en-US" sz="2400" dirty="0">
                <a:latin typeface="+mn-ea"/>
                <a:ea typeface="+mn-ea"/>
                <a:cs typeface="Times New Roman" pitchFamily="18" charset="0"/>
              </a:rPr>
              <a:t>对该事件的处理，并控制所有实时任务</a:t>
            </a:r>
            <a:r>
              <a:rPr lang="zh-CN" altLang="en-US" sz="2400" dirty="0">
                <a:solidFill>
                  <a:srgbClr val="C00000"/>
                </a:solidFill>
                <a:latin typeface="+mn-ea"/>
                <a:ea typeface="+mn-ea"/>
                <a:cs typeface="Times New Roman" pitchFamily="18" charset="0"/>
              </a:rPr>
              <a:t>协调一致</a:t>
            </a:r>
            <a:r>
              <a:rPr lang="zh-CN" altLang="en-US" sz="2400" dirty="0">
                <a:latin typeface="+mn-ea"/>
                <a:ea typeface="+mn-ea"/>
                <a:cs typeface="Times New Roman" pitchFamily="18" charset="0"/>
              </a:rPr>
              <a:t>地运行。</a:t>
            </a:r>
          </a:p>
          <a:p>
            <a:pPr marL="342900" indent="-342900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zh-CN" altLang="en-US" sz="28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应用领域</a:t>
            </a:r>
          </a:p>
          <a:p>
            <a:pPr marL="742950" lvl="1" indent="-285750" eaLnBrk="0" hangingPunct="0">
              <a:lnSpc>
                <a:spcPct val="110000"/>
              </a:lnSpc>
              <a:spcBef>
                <a:spcPct val="20000"/>
              </a:spcBef>
              <a:buFont typeface="Arial" charset="0"/>
              <a:buChar char="–"/>
            </a:pPr>
            <a:r>
              <a:rPr lang="zh-CN" altLang="en-US" sz="2400" dirty="0">
                <a:latin typeface="+mn-ea"/>
                <a:ea typeface="+mn-ea"/>
                <a:cs typeface="Times New Roman" pitchFamily="18" charset="0"/>
              </a:rPr>
              <a:t>航空航天</a:t>
            </a:r>
            <a:endParaRPr lang="en-US" altLang="zh-CN" sz="2400" dirty="0">
              <a:latin typeface="+mn-ea"/>
              <a:ea typeface="+mn-ea"/>
              <a:cs typeface="Times New Roman" pitchFamily="18" charset="0"/>
            </a:endParaRPr>
          </a:p>
          <a:p>
            <a:pPr marL="742950" lvl="1" indent="-285750" eaLnBrk="0" hangingPunct="0">
              <a:lnSpc>
                <a:spcPct val="110000"/>
              </a:lnSpc>
              <a:spcBef>
                <a:spcPct val="20000"/>
              </a:spcBef>
              <a:buFont typeface="Arial" charset="0"/>
              <a:buChar char="–"/>
            </a:pPr>
            <a:r>
              <a:rPr lang="zh-CN" altLang="en-US" sz="2400" dirty="0">
                <a:latin typeface="+mn-ea"/>
                <a:ea typeface="+mn-ea"/>
                <a:cs typeface="Times New Roman" pitchFamily="18" charset="0"/>
              </a:rPr>
              <a:t>军事</a:t>
            </a:r>
            <a:endParaRPr lang="en-US" altLang="zh-CN" sz="2400" dirty="0">
              <a:latin typeface="+mn-ea"/>
              <a:ea typeface="+mn-ea"/>
              <a:cs typeface="Times New Roman" pitchFamily="18" charset="0"/>
            </a:endParaRPr>
          </a:p>
          <a:p>
            <a:pPr marL="742950" lvl="1" indent="-285750" eaLnBrk="0" hangingPunct="0">
              <a:lnSpc>
                <a:spcPct val="110000"/>
              </a:lnSpc>
              <a:spcBef>
                <a:spcPct val="20000"/>
              </a:spcBef>
              <a:buFont typeface="Arial" charset="0"/>
              <a:buChar char="–"/>
            </a:pPr>
            <a:r>
              <a:rPr lang="zh-CN" altLang="en-US" sz="2400" dirty="0">
                <a:latin typeface="+mn-ea"/>
                <a:ea typeface="+mn-ea"/>
                <a:cs typeface="Times New Roman" pitchFamily="18" charset="0"/>
              </a:rPr>
              <a:t>工业控制</a:t>
            </a:r>
            <a:endParaRPr lang="en-US" altLang="zh-CN" sz="2400" dirty="0">
              <a:latin typeface="+mn-ea"/>
              <a:ea typeface="+mn-ea"/>
              <a:cs typeface="Times New Roman" pitchFamily="18" charset="0"/>
            </a:endParaRPr>
          </a:p>
          <a:p>
            <a:pPr marL="342900" lvl="0" indent="-342900"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zh-CN" altLang="en-US" sz="2800" dirty="0">
                <a:solidFill>
                  <a:prstClr val="black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实时系统的分类</a:t>
            </a:r>
            <a:endParaRPr lang="en-US" altLang="zh-CN" sz="2800" dirty="0">
              <a:solidFill>
                <a:prstClr val="black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742950" lvl="1" indent="-285750" eaLnBrk="0" hangingPunct="0">
              <a:lnSpc>
                <a:spcPct val="110000"/>
              </a:lnSpc>
              <a:spcBef>
                <a:spcPct val="20000"/>
              </a:spcBef>
              <a:buFont typeface="Arial" charset="0"/>
              <a:buChar char="–"/>
            </a:pPr>
            <a:r>
              <a:rPr lang="zh-CN" altLang="en-US" sz="2400" dirty="0">
                <a:latin typeface="+mn-ea"/>
                <a:ea typeface="+mn-ea"/>
                <a:cs typeface="Times New Roman" pitchFamily="18" charset="0"/>
              </a:rPr>
              <a:t>软实时系统</a:t>
            </a:r>
            <a:endParaRPr lang="en-US" altLang="zh-CN" sz="2400" dirty="0">
              <a:latin typeface="+mn-ea"/>
              <a:ea typeface="+mn-ea"/>
              <a:cs typeface="Times New Roman" pitchFamily="18" charset="0"/>
            </a:endParaRPr>
          </a:p>
          <a:p>
            <a:pPr marL="742950" lvl="1" indent="-285750" eaLnBrk="0" hangingPunct="0">
              <a:lnSpc>
                <a:spcPct val="110000"/>
              </a:lnSpc>
              <a:spcBef>
                <a:spcPct val="20000"/>
              </a:spcBef>
              <a:buFont typeface="Arial" charset="0"/>
              <a:buChar char="–"/>
            </a:pPr>
            <a:r>
              <a:rPr lang="zh-CN" altLang="en-US" sz="2400" dirty="0">
                <a:latin typeface="+mn-ea"/>
                <a:ea typeface="+mn-ea"/>
                <a:cs typeface="Times New Roman" pitchFamily="18" charset="0"/>
              </a:rPr>
              <a:t>硬实时系统</a:t>
            </a: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187624" y="44450"/>
            <a:ext cx="7499176" cy="936625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hangingPunct="0"/>
            <a:r>
              <a:rPr lang="en-US" altLang="zh-CN" sz="3200" kern="1200" dirty="0">
                <a:latin typeface="Arial" pitchFamily="34" charset="0"/>
                <a:ea typeface="宋体" pitchFamily="2" charset="-122"/>
                <a:cs typeface="+mn-cs"/>
              </a:rPr>
              <a:t>1.2.4 </a:t>
            </a:r>
            <a:r>
              <a:rPr lang="zh-CN" altLang="en-US" sz="3200" kern="1200" dirty="0">
                <a:latin typeface="Arial" pitchFamily="34" charset="0"/>
                <a:ea typeface="宋体" pitchFamily="2" charset="-122"/>
                <a:cs typeface="+mn-cs"/>
              </a:rPr>
              <a:t>实时系统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490" y="2852936"/>
            <a:ext cx="5160056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102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1.2.5 </a:t>
            </a:r>
            <a:r>
              <a:rPr lang="zh-CN" altLang="en-US"/>
              <a:t>实时系统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52500" y="1268760"/>
            <a:ext cx="7283152" cy="4525963"/>
          </a:xfrm>
        </p:spPr>
        <p:txBody>
          <a:bodyPr/>
          <a:lstStyle/>
          <a:p>
            <a:r>
              <a:rPr lang="zh-CN" altLang="en-US" dirty="0"/>
              <a:t>实时系统与分时系统的比较？</a:t>
            </a:r>
            <a:endParaRPr lang="en-US" altLang="zh-CN" dirty="0"/>
          </a:p>
          <a:p>
            <a:pPr lvl="1"/>
            <a:r>
              <a:rPr lang="zh-CN" altLang="en-US" dirty="0"/>
              <a:t>应用领域</a:t>
            </a:r>
            <a:endParaRPr lang="en-US" altLang="zh-CN" dirty="0"/>
          </a:p>
          <a:p>
            <a:pPr lvl="1"/>
            <a:r>
              <a:rPr lang="zh-CN" altLang="en-US" dirty="0"/>
              <a:t>响应速度</a:t>
            </a:r>
            <a:endParaRPr lang="en-US" altLang="zh-CN" dirty="0"/>
          </a:p>
          <a:p>
            <a:pPr lvl="1"/>
            <a:r>
              <a:rPr lang="zh-CN" altLang="en-US" dirty="0"/>
              <a:t>调度准则</a:t>
            </a:r>
            <a:endParaRPr lang="en-US" altLang="zh-CN" dirty="0"/>
          </a:p>
          <a:p>
            <a:pPr lvl="1"/>
            <a:r>
              <a:rPr lang="en-US" altLang="zh-CN" dirty="0"/>
              <a:t>……</a:t>
            </a:r>
          </a:p>
          <a:p>
            <a:pPr lvl="1"/>
            <a:endParaRPr lang="zh-CN" altLang="en-US" dirty="0"/>
          </a:p>
          <a:p>
            <a:pPr lvl="1"/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13" y="1412776"/>
            <a:ext cx="1476375" cy="17907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1.3 </a:t>
            </a:r>
            <a:r>
              <a:rPr lang="zh-CN" altLang="en-US"/>
              <a:t>微机操作系统发展历程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 good story to read and think</a:t>
            </a:r>
          </a:p>
          <a:p>
            <a:r>
              <a:rPr lang="en-US" altLang="zh-CN" dirty="0"/>
              <a:t>Bill Gates</a:t>
            </a:r>
          </a:p>
          <a:p>
            <a:r>
              <a:rPr lang="en-US" altLang="zh-CN" dirty="0"/>
              <a:t>Steven Jobs</a:t>
            </a:r>
          </a:p>
          <a:p>
            <a:pPr>
              <a:buFontTx/>
              <a:buNone/>
            </a:pPr>
            <a:endParaRPr lang="en-US" altLang="zh-CN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/>
            <a:r>
              <a:rPr lang="en-US" altLang="zh-CN" sz="3600" b="1"/>
              <a:t>1.4 Computer Hardware Review</a:t>
            </a: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0" y="5229225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609600" indent="-609600" algn="ctr">
              <a:spcBef>
                <a:spcPct val="20000"/>
              </a:spcBef>
            </a:pPr>
            <a:r>
              <a:rPr lang="en-US" altLang="zh-CN" sz="2400"/>
              <a:t>Figure 1-6. Some of the components </a:t>
            </a:r>
            <a:br>
              <a:rPr lang="en-US" altLang="zh-CN" sz="2400"/>
            </a:br>
            <a:r>
              <a:rPr lang="en-US" altLang="zh-CN" sz="2400"/>
              <a:t>of a simple personal computer.</a:t>
            </a:r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0" y="6632575"/>
            <a:ext cx="9144000" cy="17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/>
            <a:endParaRPr lang="zh-CN" altLang="zh-CN" sz="1200">
              <a:solidFill>
                <a:srgbClr val="898989"/>
              </a:solidFill>
              <a:latin typeface="Times New Roman" pitchFamily="18" charset="0"/>
            </a:endParaRPr>
          </a:p>
        </p:txBody>
      </p:sp>
      <p:pic>
        <p:nvPicPr>
          <p:cNvPr id="22533" name="Picture 5" descr="01-0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4213" y="2492375"/>
            <a:ext cx="8150225" cy="25368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</a:t>
            </a:r>
            <a:r>
              <a:rPr lang="zh-CN" altLang="en-US"/>
              <a:t>个大牛</a:t>
            </a:r>
            <a:r>
              <a:rPr lang="en-US" altLang="zh-CN"/>
              <a:t>~~~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David A.Patterson </a:t>
            </a:r>
          </a:p>
          <a:p>
            <a:pPr lvl="1"/>
            <a:r>
              <a:rPr lang="en-US" altLang="zh-CN"/>
              <a:t>http://www.cs.berkeley.edu/~pattrsn/</a:t>
            </a:r>
          </a:p>
          <a:p>
            <a:r>
              <a:rPr lang="en-US" altLang="zh-CN"/>
              <a:t>John L.Hennessy</a:t>
            </a:r>
          </a:p>
          <a:p>
            <a:pPr lvl="1"/>
            <a:r>
              <a:rPr lang="en-US" altLang="zh-CN"/>
              <a:t>http://www.stanford.edu/~hennessy/</a:t>
            </a:r>
          </a:p>
          <a:p>
            <a:endParaRPr lang="en-US" altLang="zh-CN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/>
            <a:r>
              <a:rPr lang="en-US" altLang="zh-CN" sz="3600" b="1"/>
              <a:t>1.4.1 CPU Pipelining</a:t>
            </a: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0" y="571500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609600" indent="-609600" algn="ctr">
              <a:spcBef>
                <a:spcPct val="20000"/>
              </a:spcBef>
            </a:pPr>
            <a:r>
              <a:rPr lang="en-US" altLang="zh-CN" sz="2400"/>
              <a:t>Figure 1-7. (a) A three-stage pipeline. (b) A superscalar CPU.</a:t>
            </a:r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0" y="6632575"/>
            <a:ext cx="9144000" cy="17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/>
            <a:endParaRPr lang="zh-CN" altLang="zh-CN" sz="1200">
              <a:solidFill>
                <a:srgbClr val="898989"/>
              </a:solidFill>
              <a:latin typeface="Times New Roman" pitchFamily="18" charset="0"/>
            </a:endParaRPr>
          </a:p>
        </p:txBody>
      </p:sp>
      <p:pic>
        <p:nvPicPr>
          <p:cNvPr id="24581" name="Picture 5" descr="01-0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1238" y="2347913"/>
            <a:ext cx="7121525" cy="21621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16241" y="4895056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609600" indent="-609600" algn="ctr" eaLnBrk="0" hangingPunct="0">
              <a:spcBef>
                <a:spcPct val="20000"/>
              </a:spcBef>
            </a:pPr>
            <a:r>
              <a:rPr lang="en-US" altLang="zh-CN" sz="2400" dirty="0"/>
              <a:t>Figure 1-8. (a) A quad-core chip with a shared L2 cache. </a:t>
            </a:r>
            <a:br>
              <a:rPr lang="en-US" altLang="zh-CN" sz="2400" dirty="0"/>
            </a:br>
            <a:r>
              <a:rPr lang="en-US" altLang="zh-CN" sz="2400" dirty="0"/>
              <a:t>(b) A quad-core chip with separate L2 caches.</a:t>
            </a: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1043608" y="0"/>
            <a:ext cx="81003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 eaLnBrk="0" hangingPunct="0"/>
            <a:r>
              <a:rPr lang="en-US" altLang="zh-CN" sz="3200" b="1" dirty="0"/>
              <a:t>1.4.1 Multithreaded and Multicore Chips</a:t>
            </a:r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177800" y="6565900"/>
            <a:ext cx="87122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/>
            <a:endParaRPr lang="zh-CN" altLang="zh-CN" sz="1200" b="1">
              <a:solidFill>
                <a:srgbClr val="898989"/>
              </a:solidFill>
              <a:latin typeface="Times New Roman" pitchFamily="18" charset="0"/>
            </a:endParaRPr>
          </a:p>
        </p:txBody>
      </p:sp>
      <p:pic>
        <p:nvPicPr>
          <p:cNvPr id="26629" name="Picture 5" descr="01-0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88823" y="1552377"/>
            <a:ext cx="5105400" cy="3228975"/>
          </a:xfrm>
          <a:prstGeom prst="rect">
            <a:avLst/>
          </a:prstGeom>
          <a:noFill/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1A4B832-24B9-445D-B22E-39462095F4E1}"/>
              </a:ext>
            </a:extLst>
          </p:cNvPr>
          <p:cNvSpPr txBox="1"/>
          <p:nvPr/>
        </p:nvSpPr>
        <p:spPr>
          <a:xfrm>
            <a:off x="899592" y="6381234"/>
            <a:ext cx="6891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   https://www.zhihu.com/question/346366744/answer/826458661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488BBE-8108-4CB2-B22A-2F76F4700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37" y="6058140"/>
            <a:ext cx="752874" cy="4667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F6EF75D-1914-4FEC-9AE9-507BFE592B60}"/>
              </a:ext>
            </a:extLst>
          </p:cNvPr>
          <p:cNvSpPr/>
          <p:nvPr/>
        </p:nvSpPr>
        <p:spPr>
          <a:xfrm>
            <a:off x="107504" y="5896252"/>
            <a:ext cx="7668344" cy="9268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E2ABA47-8258-474C-80C8-B52A32361410}"/>
              </a:ext>
            </a:extLst>
          </p:cNvPr>
          <p:cNvSpPr/>
          <p:nvPr/>
        </p:nvSpPr>
        <p:spPr>
          <a:xfrm>
            <a:off x="1187624" y="5954077"/>
            <a:ext cx="4515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1A1A1A"/>
                </a:solidFill>
                <a:latin typeface="-apple-system"/>
              </a:rPr>
              <a:t>多核多线程，</a:t>
            </a:r>
            <a:r>
              <a:rPr lang="en-US" altLang="zh-CN" b="1" dirty="0">
                <a:solidFill>
                  <a:srgbClr val="1A1A1A"/>
                </a:solidFill>
                <a:latin typeface="-apple-system"/>
              </a:rPr>
              <a:t>Intel </a:t>
            </a:r>
            <a:r>
              <a:rPr lang="zh-CN" altLang="en-US" b="1" dirty="0">
                <a:solidFill>
                  <a:srgbClr val="1A1A1A"/>
                </a:solidFill>
                <a:latin typeface="-apple-system"/>
              </a:rPr>
              <a:t>和 </a:t>
            </a:r>
            <a:r>
              <a:rPr lang="en-US" altLang="zh-CN" b="1" dirty="0">
                <a:solidFill>
                  <a:srgbClr val="1A1A1A"/>
                </a:solidFill>
                <a:latin typeface="-apple-system"/>
              </a:rPr>
              <a:t>AMD </a:t>
            </a:r>
            <a:r>
              <a:rPr lang="zh-CN" altLang="en-US" b="1" dirty="0">
                <a:solidFill>
                  <a:srgbClr val="1A1A1A"/>
                </a:solidFill>
                <a:latin typeface="-apple-system"/>
              </a:rPr>
              <a:t>具体差在哪里？</a:t>
            </a:r>
            <a:endParaRPr lang="zh-CN" altLang="en-US" b="1" i="0" dirty="0">
              <a:solidFill>
                <a:srgbClr val="1A1A1A"/>
              </a:solidFill>
              <a:effectLst/>
              <a:latin typeface="-apple-system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Homework 1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题目：</a:t>
            </a:r>
          </a:p>
          <a:p>
            <a:pPr lvl="1"/>
            <a:r>
              <a:rPr lang="zh-CN" altLang="en-US" dirty="0"/>
              <a:t>查阅资料文献，写一篇关于</a:t>
            </a:r>
            <a:r>
              <a:rPr lang="en-US" altLang="zh-CN" dirty="0"/>
              <a:t>CPU</a:t>
            </a:r>
            <a:r>
              <a:rPr lang="zh-CN" altLang="en-US" dirty="0"/>
              <a:t>发展报告。</a:t>
            </a:r>
          </a:p>
          <a:p>
            <a:r>
              <a:rPr lang="zh-CN" altLang="en-US" dirty="0"/>
              <a:t>要求</a:t>
            </a:r>
          </a:p>
          <a:p>
            <a:pPr lvl="1"/>
            <a:r>
              <a:rPr lang="zh-CN" altLang="en-US" dirty="0"/>
              <a:t>不可原封不动</a:t>
            </a:r>
            <a:r>
              <a:rPr lang="en-US" altLang="zh-CN" dirty="0"/>
              <a:t>copy</a:t>
            </a:r>
            <a:r>
              <a:rPr lang="zh-CN" altLang="en-US" dirty="0"/>
              <a:t>网络上内容</a:t>
            </a:r>
          </a:p>
          <a:p>
            <a:pPr lvl="1"/>
            <a:r>
              <a:rPr lang="zh-CN" altLang="en-US" dirty="0"/>
              <a:t>阐述每一代</a:t>
            </a:r>
            <a:r>
              <a:rPr lang="en-US" altLang="zh-CN" dirty="0"/>
              <a:t>CPU</a:t>
            </a:r>
            <a:r>
              <a:rPr lang="zh-CN" altLang="en-US" dirty="0"/>
              <a:t>相比前一代</a:t>
            </a:r>
            <a:r>
              <a:rPr lang="en-US" altLang="zh-CN" dirty="0"/>
              <a:t>CPU</a:t>
            </a:r>
            <a:r>
              <a:rPr lang="zh-CN" altLang="en-US" dirty="0"/>
              <a:t>在技术上的先进性与不足</a:t>
            </a:r>
          </a:p>
          <a:p>
            <a:r>
              <a:rPr lang="zh-CN" altLang="en-US" dirty="0"/>
              <a:t>目的</a:t>
            </a:r>
          </a:p>
          <a:p>
            <a:pPr lvl="1"/>
            <a:r>
              <a:rPr lang="zh-CN" altLang="en-US" dirty="0"/>
              <a:t>了解</a:t>
            </a:r>
            <a:r>
              <a:rPr lang="en-US" altLang="zh-CN" dirty="0"/>
              <a:t>CPU</a:t>
            </a:r>
            <a:r>
              <a:rPr lang="zh-CN" altLang="en-US" dirty="0"/>
              <a:t>的发展更有利于掌握保护模式、实模式的概念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0" y="571500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609600" indent="-609600" algn="ctr" eaLnBrk="0" hangingPunct="0">
              <a:spcBef>
                <a:spcPct val="20000"/>
              </a:spcBef>
            </a:pPr>
            <a:r>
              <a:rPr lang="en-US" altLang="zh-CN" sz="2400"/>
              <a:t>Figure 1-9. A typical memory hierarchy. </a:t>
            </a:r>
            <a:br>
              <a:rPr lang="en-US" altLang="zh-CN" sz="2400"/>
            </a:br>
            <a:r>
              <a:rPr lang="en-US" altLang="zh-CN" sz="2400"/>
              <a:t>The numbers are very rough approximations.</a:t>
            </a: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 eaLnBrk="0" hangingPunct="0"/>
            <a:r>
              <a:rPr lang="en-US" altLang="zh-CN" sz="3600" b="1"/>
              <a:t>1.4.2 Memory (1)</a:t>
            </a:r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177800" y="6565900"/>
            <a:ext cx="87122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/>
            <a:endParaRPr lang="zh-CN" altLang="zh-CN" sz="1200" b="1">
              <a:solidFill>
                <a:srgbClr val="898989"/>
              </a:solidFill>
              <a:latin typeface="Times New Roman" pitchFamily="18" charset="0"/>
            </a:endParaRPr>
          </a:p>
        </p:txBody>
      </p:sp>
      <p:pic>
        <p:nvPicPr>
          <p:cNvPr id="28677" name="Picture 5" descr="01-0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" y="1747838"/>
            <a:ext cx="8305800" cy="33623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5B9E1E-F669-46A9-A5E5-14348D98B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参考读物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18021C-EDB9-45B0-9F6A-D0EB57DB3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340767"/>
            <a:ext cx="7920880" cy="539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486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1331913" y="1412875"/>
            <a:ext cx="5957887" cy="480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609600" indent="-609600" eaLnBrk="0" hangingPunct="0">
              <a:spcBef>
                <a:spcPct val="20000"/>
              </a:spcBef>
            </a:pPr>
            <a:r>
              <a:rPr lang="zh-CN" altLang="en-US" sz="2800">
                <a:latin typeface="楷体" pitchFamily="49" charset="-122"/>
                <a:ea typeface="楷体" pitchFamily="49" charset="-122"/>
              </a:rPr>
              <a:t>缓存要考虑的问题</a:t>
            </a:r>
            <a:r>
              <a:rPr lang="en-US" altLang="zh-CN" sz="2800">
                <a:latin typeface="楷体" pitchFamily="49" charset="-122"/>
                <a:ea typeface="楷体" pitchFamily="49" charset="-122"/>
              </a:rPr>
              <a:t>:</a:t>
            </a:r>
          </a:p>
          <a:p>
            <a:pPr marL="609600" indent="-609600" eaLnBrk="0" hangingPunct="0">
              <a:spcBef>
                <a:spcPct val="20000"/>
              </a:spcBef>
            </a:pPr>
            <a:endParaRPr lang="en-US" altLang="zh-CN" sz="2800">
              <a:latin typeface="楷体" pitchFamily="49" charset="-122"/>
              <a:ea typeface="楷体" pitchFamily="49" charset="-122"/>
            </a:endParaRPr>
          </a:p>
          <a:p>
            <a:pPr marL="609600" indent="-609600" eaLnBrk="0" hangingPunct="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zh-CN" altLang="en-US" sz="2800">
                <a:latin typeface="楷体" pitchFamily="49" charset="-122"/>
                <a:ea typeface="楷体" pitchFamily="49" charset="-122"/>
              </a:rPr>
              <a:t>何时导入新的内容？</a:t>
            </a:r>
          </a:p>
          <a:p>
            <a:pPr marL="609600" indent="-609600" eaLnBrk="0" hangingPunct="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zh-CN" altLang="en-US" sz="2800">
                <a:latin typeface="楷体" pitchFamily="49" charset="-122"/>
                <a:ea typeface="楷体" pitchFamily="49" charset="-122"/>
              </a:rPr>
              <a:t>导入到何处？</a:t>
            </a:r>
          </a:p>
          <a:p>
            <a:pPr marL="609600" indent="-609600" eaLnBrk="0" hangingPunct="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zh-CN" altLang="en-US" sz="2800">
                <a:latin typeface="楷体" pitchFamily="49" charset="-122"/>
                <a:ea typeface="楷体" pitchFamily="49" charset="-122"/>
              </a:rPr>
              <a:t>何时导出旧的内容？</a:t>
            </a:r>
          </a:p>
          <a:p>
            <a:pPr marL="609600" indent="-609600" eaLnBrk="0" hangingPunct="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zh-CN" altLang="en-US" sz="2800">
                <a:latin typeface="楷体" pitchFamily="49" charset="-122"/>
                <a:ea typeface="楷体" pitchFamily="49" charset="-122"/>
              </a:rPr>
              <a:t>导出到何处？</a:t>
            </a: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 eaLnBrk="0" hangingPunct="0"/>
            <a:r>
              <a:rPr lang="en-US" altLang="zh-CN" sz="3600" b="1"/>
              <a:t>1.4.2 Memory (2)</a:t>
            </a:r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177800" y="6565900"/>
            <a:ext cx="87122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/>
            <a:endParaRPr lang="zh-CN" altLang="zh-CN" sz="1200" b="1">
              <a:solidFill>
                <a:srgbClr val="898989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0" y="571500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609600" indent="-609600" algn="ctr" eaLnBrk="0" hangingPunct="0">
              <a:spcBef>
                <a:spcPct val="20000"/>
              </a:spcBef>
            </a:pPr>
            <a:r>
              <a:rPr lang="en-US" altLang="zh-CN" sz="2400"/>
              <a:t>Figure 1-10. Structure of a disk drive.</a:t>
            </a: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 eaLnBrk="0" hangingPunct="0"/>
            <a:r>
              <a:rPr lang="en-US" altLang="zh-CN" sz="3600" b="1"/>
              <a:t>1.4.3 Disks</a:t>
            </a: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177800" y="6565900"/>
            <a:ext cx="87122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/>
            <a:endParaRPr lang="zh-CN" altLang="zh-CN" sz="1200" b="1">
              <a:solidFill>
                <a:srgbClr val="898989"/>
              </a:solidFill>
              <a:latin typeface="Times New Roman" pitchFamily="18" charset="0"/>
            </a:endParaRPr>
          </a:p>
        </p:txBody>
      </p:sp>
      <p:pic>
        <p:nvPicPr>
          <p:cNvPr id="32773" name="Picture 5" descr="01-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81088" y="1419225"/>
            <a:ext cx="6981825" cy="40195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0" y="571500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609600" indent="-609600" algn="ctr" eaLnBrk="0" hangingPunct="0">
              <a:spcBef>
                <a:spcPct val="20000"/>
              </a:spcBef>
            </a:pPr>
            <a:r>
              <a:rPr lang="en-US" altLang="zh-CN" sz="2400"/>
              <a:t>Figure 1-11. (a) The steps in starting an I/O device and </a:t>
            </a:r>
            <a:br>
              <a:rPr lang="en-US" altLang="zh-CN" sz="2400"/>
            </a:br>
            <a:r>
              <a:rPr lang="en-US" altLang="zh-CN" sz="2400"/>
              <a:t>getting an interrupt. </a:t>
            </a: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 eaLnBrk="0" hangingPunct="0"/>
            <a:r>
              <a:rPr lang="en-US" altLang="zh-CN" sz="3600" b="1"/>
              <a:t>1.4.4 I/O Devices</a:t>
            </a:r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177800" y="6565900"/>
            <a:ext cx="87122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/>
            <a:endParaRPr lang="zh-CN" altLang="zh-CN" sz="1200" b="1">
              <a:solidFill>
                <a:srgbClr val="898989"/>
              </a:solidFill>
              <a:latin typeface="Times New Roman" pitchFamily="18" charset="0"/>
            </a:endParaRP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5741988" y="1644650"/>
            <a:ext cx="3049587" cy="376872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4822" name="Picture 6" descr="01-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8688" y="1879600"/>
            <a:ext cx="7286625" cy="3028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0" y="5991225"/>
            <a:ext cx="91440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609600" indent="-609600" algn="ctr" eaLnBrk="0" hangingPunct="0">
              <a:spcBef>
                <a:spcPct val="20000"/>
              </a:spcBef>
            </a:pPr>
            <a:r>
              <a:rPr lang="en-US" altLang="zh-CN" sz="2400"/>
              <a:t>Figure 1-12. The structure of a large Pentium system</a:t>
            </a:r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 eaLnBrk="0" hangingPunct="0"/>
            <a:r>
              <a:rPr lang="en-US" altLang="zh-CN" sz="3600" b="1"/>
              <a:t>1.4.5 Buses</a:t>
            </a:r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177800" y="6565900"/>
            <a:ext cx="87122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/>
            <a:endParaRPr lang="zh-CN" altLang="zh-CN" sz="1200" b="1">
              <a:solidFill>
                <a:srgbClr val="898989"/>
              </a:solidFill>
              <a:latin typeface="Times New Roman" pitchFamily="18" charset="0"/>
            </a:endParaRPr>
          </a:p>
        </p:txBody>
      </p:sp>
      <p:pic>
        <p:nvPicPr>
          <p:cNvPr id="36869" name="Picture 5" descr="01-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92263" y="1279525"/>
            <a:ext cx="5959475" cy="4298950"/>
          </a:xfrm>
          <a:prstGeom prst="rect">
            <a:avLst/>
          </a:prstGeom>
          <a:noFill/>
        </p:spPr>
      </p:pic>
      <p:sp>
        <p:nvSpPr>
          <p:cNvPr id="36870" name="AutoShape 6"/>
          <p:cNvSpPr>
            <a:spLocks noChangeArrowheads="1"/>
          </p:cNvSpPr>
          <p:nvPr/>
        </p:nvSpPr>
        <p:spPr bwMode="auto">
          <a:xfrm>
            <a:off x="6084888" y="4365625"/>
            <a:ext cx="2016125" cy="431800"/>
          </a:xfrm>
          <a:prstGeom prst="wedgeRoundRectCallout">
            <a:avLst>
              <a:gd name="adj1" fmla="val -62282"/>
              <a:gd name="adj2" fmla="val -26102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CN"/>
              <a:t>8.33Mhz</a:t>
            </a:r>
            <a:r>
              <a:rPr lang="zh-CN" altLang="en-US"/>
              <a:t>，</a:t>
            </a:r>
            <a:r>
              <a:rPr lang="en-US" altLang="zh-CN"/>
              <a:t>2Byte</a:t>
            </a:r>
          </a:p>
        </p:txBody>
      </p:sp>
      <p:sp>
        <p:nvSpPr>
          <p:cNvPr id="36871" name="AutoShape 7"/>
          <p:cNvSpPr>
            <a:spLocks noChangeArrowheads="1"/>
          </p:cNvSpPr>
          <p:nvPr/>
        </p:nvSpPr>
        <p:spPr bwMode="auto">
          <a:xfrm>
            <a:off x="6300788" y="1916113"/>
            <a:ext cx="2016125" cy="322262"/>
          </a:xfrm>
          <a:prstGeom prst="wedgeRoundRectCallout">
            <a:avLst>
              <a:gd name="adj1" fmla="val -43542"/>
              <a:gd name="adj2" fmla="val 104185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CN"/>
              <a:t>66MHz</a:t>
            </a:r>
            <a:r>
              <a:rPr lang="zh-CN" altLang="en-US"/>
              <a:t>，</a:t>
            </a:r>
            <a:r>
              <a:rPr lang="en-US" altLang="zh-CN"/>
              <a:t>8Byte</a:t>
            </a:r>
          </a:p>
        </p:txBody>
      </p:sp>
      <p:sp>
        <p:nvSpPr>
          <p:cNvPr id="36872" name="AutoShape 8"/>
          <p:cNvSpPr>
            <a:spLocks noChangeArrowheads="1"/>
          </p:cNvSpPr>
          <p:nvPr/>
        </p:nvSpPr>
        <p:spPr bwMode="auto">
          <a:xfrm>
            <a:off x="3276600" y="2781300"/>
            <a:ext cx="1057275" cy="465138"/>
          </a:xfrm>
          <a:prstGeom prst="wedgeRoundRectCallout">
            <a:avLst>
              <a:gd name="adj1" fmla="val -31380"/>
              <a:gd name="adj2" fmla="val 89250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CN"/>
              <a:t>60MB/s</a:t>
            </a:r>
          </a:p>
        </p:txBody>
      </p:sp>
      <p:sp>
        <p:nvSpPr>
          <p:cNvPr id="36873" name="AutoShape 9"/>
          <p:cNvSpPr>
            <a:spLocks noChangeArrowheads="1"/>
          </p:cNvSpPr>
          <p:nvPr/>
        </p:nvSpPr>
        <p:spPr bwMode="auto">
          <a:xfrm>
            <a:off x="5435600" y="3213100"/>
            <a:ext cx="1152525" cy="393700"/>
          </a:xfrm>
          <a:prstGeom prst="wedgeRoundRectCallout">
            <a:avLst>
              <a:gd name="adj1" fmla="val -45042"/>
              <a:gd name="adj2" fmla="val 81046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CN"/>
              <a:t>133MHz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6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6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6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0" grpId="0" animBg="1"/>
      <p:bldP spid="36871" grpId="0" animBg="1"/>
      <p:bldP spid="36872" grpId="0" animBg="1"/>
      <p:bldP spid="3687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/>
            <a:r>
              <a:rPr lang="en-US" altLang="zh-CN" sz="3600" b="1"/>
              <a:t>1.5 The Operating System Zoo</a:t>
            </a:r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34925" y="1125538"/>
            <a:ext cx="8964613" cy="526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609600" indent="-60960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altLang="zh-CN" sz="2800"/>
              <a:t>Mainframe operating systems </a:t>
            </a:r>
            <a:r>
              <a:rPr lang="zh-CN" altLang="en-US" sz="2800"/>
              <a:t>（大型机）</a:t>
            </a:r>
          </a:p>
          <a:p>
            <a:pPr marL="609600" indent="-60960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altLang="zh-CN" sz="2800"/>
              <a:t>Server operating systems</a:t>
            </a:r>
            <a:r>
              <a:rPr lang="zh-CN" altLang="en-US" sz="2800"/>
              <a:t>（服务器）</a:t>
            </a:r>
          </a:p>
          <a:p>
            <a:pPr marL="609600" indent="-60960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altLang="zh-CN" sz="2800"/>
              <a:t>Multiprocessor operating systems</a:t>
            </a:r>
            <a:r>
              <a:rPr lang="zh-CN" altLang="en-US" sz="2800"/>
              <a:t>（多处理器）</a:t>
            </a:r>
          </a:p>
          <a:p>
            <a:pPr marL="609600" indent="-60960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altLang="zh-CN" sz="2800"/>
              <a:t>Personal computer operating systems</a:t>
            </a:r>
            <a:r>
              <a:rPr lang="zh-CN" altLang="en-US" sz="2800"/>
              <a:t>（个人计算机）</a:t>
            </a:r>
          </a:p>
          <a:p>
            <a:pPr marL="609600" indent="-60960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altLang="zh-CN" sz="2800"/>
              <a:t>Handheld operating systems</a:t>
            </a:r>
            <a:r>
              <a:rPr lang="zh-CN" altLang="en-US" sz="2800"/>
              <a:t>（掌上电脑）</a:t>
            </a:r>
          </a:p>
          <a:p>
            <a:pPr marL="609600" indent="-60960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altLang="zh-CN" sz="2800"/>
              <a:t>Embedded operating systems</a:t>
            </a:r>
            <a:r>
              <a:rPr lang="zh-CN" altLang="en-US" sz="2800"/>
              <a:t>（嵌入式）</a:t>
            </a:r>
          </a:p>
          <a:p>
            <a:pPr marL="609600" indent="-60960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altLang="zh-CN" sz="2800"/>
              <a:t>Sensor node operating systems</a:t>
            </a:r>
            <a:r>
              <a:rPr lang="zh-CN" altLang="en-US" sz="2800"/>
              <a:t>（传感器）</a:t>
            </a:r>
          </a:p>
          <a:p>
            <a:pPr marL="609600" indent="-60960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altLang="zh-CN" sz="2800"/>
              <a:t>Real-time operating systems</a:t>
            </a:r>
            <a:r>
              <a:rPr lang="zh-CN" altLang="en-US" sz="2800"/>
              <a:t>（实时操作系统）</a:t>
            </a:r>
          </a:p>
          <a:p>
            <a:pPr marL="609600" indent="-60960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altLang="zh-CN" sz="2800"/>
              <a:t>Smart card operating systems</a:t>
            </a:r>
            <a:r>
              <a:rPr lang="zh-CN" altLang="en-US" sz="2800"/>
              <a:t>（智能卡系统）</a:t>
            </a:r>
          </a:p>
          <a:p>
            <a:pPr marL="609600" indent="-60960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altLang="zh-CN" sz="2800"/>
              <a:t>……</a:t>
            </a:r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0" y="6632575"/>
            <a:ext cx="9144000" cy="17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/>
            <a:endParaRPr lang="zh-CN" altLang="zh-CN" sz="1200">
              <a:solidFill>
                <a:srgbClr val="898989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ChangeArrowheads="1"/>
          </p:cNvSpPr>
          <p:nvPr/>
        </p:nvSpPr>
        <p:spPr bwMode="auto">
          <a:xfrm>
            <a:off x="750888" y="1300163"/>
            <a:ext cx="7566025" cy="493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609600" indent="-609600" eaLnBrk="0" hangingPunct="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zh-CN" altLang="en-US" sz="2800">
                <a:latin typeface="楷体" pitchFamily="49" charset="-122"/>
                <a:ea typeface="楷体" pitchFamily="49" charset="-122"/>
              </a:rPr>
              <a:t>进程 </a:t>
            </a:r>
            <a:r>
              <a:rPr lang="en-US" altLang="zh-CN" sz="2800">
                <a:latin typeface="楷体" pitchFamily="49" charset="-122"/>
                <a:ea typeface="楷体" pitchFamily="49" charset="-122"/>
              </a:rPr>
              <a:t>Process</a:t>
            </a:r>
          </a:p>
          <a:p>
            <a:pPr marL="609600" indent="-609600" eaLnBrk="0" hangingPunct="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zh-CN" altLang="en-US" sz="2800">
                <a:latin typeface="楷体" pitchFamily="49" charset="-122"/>
                <a:ea typeface="楷体" pitchFamily="49" charset="-122"/>
              </a:rPr>
              <a:t>地址空间 </a:t>
            </a:r>
            <a:r>
              <a:rPr lang="en-US" altLang="zh-CN" sz="2800">
                <a:latin typeface="楷体" pitchFamily="49" charset="-122"/>
                <a:ea typeface="楷体" pitchFamily="49" charset="-122"/>
              </a:rPr>
              <a:t>Address Space</a:t>
            </a:r>
          </a:p>
          <a:p>
            <a:pPr marL="609600" indent="-609600" eaLnBrk="0" hangingPunct="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zh-CN" altLang="en-US" sz="2800">
                <a:latin typeface="楷体" pitchFamily="49" charset="-122"/>
                <a:ea typeface="楷体" pitchFamily="49" charset="-122"/>
              </a:rPr>
              <a:t>文件 </a:t>
            </a:r>
            <a:r>
              <a:rPr lang="en-US" altLang="zh-CN" sz="2800">
                <a:latin typeface="楷体" pitchFamily="49" charset="-122"/>
                <a:ea typeface="楷体" pitchFamily="49" charset="-122"/>
              </a:rPr>
              <a:t>File</a:t>
            </a:r>
          </a:p>
          <a:p>
            <a:pPr marL="609600" indent="-609600" eaLnBrk="0" hangingPunct="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zh-CN" altLang="en-US" sz="2800">
                <a:latin typeface="楷体" pitchFamily="49" charset="-122"/>
                <a:ea typeface="楷体" pitchFamily="49" charset="-122"/>
              </a:rPr>
              <a:t>安全 </a:t>
            </a:r>
            <a:r>
              <a:rPr lang="en-US" altLang="zh-CN" sz="2800">
                <a:latin typeface="楷体" pitchFamily="49" charset="-122"/>
                <a:ea typeface="楷体" pitchFamily="49" charset="-122"/>
              </a:rPr>
              <a:t>Security</a:t>
            </a:r>
          </a:p>
          <a:p>
            <a:pPr marL="609600" indent="-609600" eaLnBrk="0" hangingPunct="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zh-CN" altLang="en-US" sz="2800">
                <a:latin typeface="楷体" pitchFamily="49" charset="-122"/>
                <a:ea typeface="楷体" pitchFamily="49" charset="-122"/>
              </a:rPr>
              <a:t>系统调用 </a:t>
            </a:r>
            <a:r>
              <a:rPr lang="en-US" altLang="zh-CN" sz="2800">
                <a:latin typeface="楷体" pitchFamily="49" charset="-122"/>
                <a:ea typeface="楷体" pitchFamily="49" charset="-122"/>
              </a:rPr>
              <a:t>System Call</a:t>
            </a:r>
          </a:p>
          <a:p>
            <a:pPr marL="609600" indent="-609600" eaLnBrk="0" hangingPunct="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altLang="zh-CN" sz="2800">
                <a:latin typeface="楷体" pitchFamily="49" charset="-122"/>
                <a:ea typeface="楷体" pitchFamily="49" charset="-122"/>
              </a:rPr>
              <a:t> shell</a:t>
            </a:r>
          </a:p>
        </p:txBody>
      </p:sp>
      <p:sp>
        <p:nvSpPr>
          <p:cNvPr id="151555" name="Rectangl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 eaLnBrk="0" hangingPunct="0"/>
            <a:r>
              <a:rPr lang="en-US" altLang="zh-CN" sz="3600" b="1"/>
              <a:t>1.6 Operating System Concepts</a:t>
            </a:r>
          </a:p>
        </p:txBody>
      </p:sp>
      <p:sp>
        <p:nvSpPr>
          <p:cNvPr id="151556" name="Rectangle 4"/>
          <p:cNvSpPr>
            <a:spLocks noChangeArrowheads="1"/>
          </p:cNvSpPr>
          <p:nvPr/>
        </p:nvSpPr>
        <p:spPr bwMode="auto">
          <a:xfrm>
            <a:off x="177800" y="6565900"/>
            <a:ext cx="87122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/>
            <a:endParaRPr lang="zh-CN" altLang="zh-CN" sz="1200" b="1">
              <a:solidFill>
                <a:srgbClr val="898989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1.6.1 </a:t>
            </a:r>
            <a:r>
              <a:rPr lang="zh-CN" altLang="en-US"/>
              <a:t>进程</a:t>
            </a:r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本质上是一个正在执行的程序</a:t>
            </a:r>
          </a:p>
          <a:p>
            <a:pPr lvl="1"/>
            <a:r>
              <a:rPr lang="zh-CN" altLang="en-US"/>
              <a:t>有自己的活动状态</a:t>
            </a:r>
          </a:p>
          <a:p>
            <a:pPr lvl="2"/>
            <a:r>
              <a:rPr lang="zh-CN" altLang="en-US"/>
              <a:t>有哪些状态？</a:t>
            </a:r>
          </a:p>
          <a:p>
            <a:r>
              <a:rPr lang="en-US" altLang="zh-CN"/>
              <a:t>OS</a:t>
            </a:r>
            <a:r>
              <a:rPr lang="zh-CN" altLang="en-US"/>
              <a:t>通过进程表来维护进程</a:t>
            </a:r>
          </a:p>
          <a:p>
            <a:pPr lvl="1"/>
            <a:r>
              <a:rPr lang="zh-CN" altLang="en-US"/>
              <a:t>如何维护？</a:t>
            </a:r>
          </a:p>
          <a:p>
            <a:pPr lvl="1"/>
            <a:r>
              <a:rPr lang="zh-CN" altLang="en-US"/>
              <a:t>要考虑哪些问题？</a:t>
            </a:r>
          </a:p>
          <a:p>
            <a:endParaRPr lang="en-US" altLang="zh-CN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>
              <a:lnSpc>
                <a:spcPct val="90000"/>
              </a:lnSpc>
            </a:pPr>
            <a:r>
              <a:rPr lang="en-US" altLang="zh-CN" sz="4400" b="1"/>
              <a:t>1.6.1</a:t>
            </a:r>
            <a:r>
              <a:rPr lang="en-US" altLang="zh-CN" sz="4400" b="1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4400" b="1">
                <a:latin typeface="黑体" pitchFamily="49" charset="-122"/>
                <a:ea typeface="黑体" pitchFamily="49" charset="-122"/>
              </a:rPr>
              <a:t>进程</a:t>
            </a:r>
          </a:p>
        </p:txBody>
      </p:sp>
      <p:sp>
        <p:nvSpPr>
          <p:cNvPr id="154627" name="Rectangle 3"/>
          <p:cNvSpPr>
            <a:spLocks noChangeArrowheads="1"/>
          </p:cNvSpPr>
          <p:nvPr/>
        </p:nvSpPr>
        <p:spPr bwMode="auto">
          <a:xfrm>
            <a:off x="-36513" y="908050"/>
            <a:ext cx="9144001" cy="503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609600" indent="-609600" algn="ctr">
              <a:lnSpc>
                <a:spcPct val="90000"/>
              </a:lnSpc>
              <a:spcBef>
                <a:spcPct val="20000"/>
              </a:spcBef>
            </a:pPr>
            <a:endParaRPr lang="en-US" altLang="zh-CN" sz="2400"/>
          </a:p>
          <a:p>
            <a:pPr marL="609600" indent="-609600" algn="ctr">
              <a:lnSpc>
                <a:spcPct val="90000"/>
              </a:lnSpc>
              <a:spcBef>
                <a:spcPct val="20000"/>
              </a:spcBef>
            </a:pPr>
            <a:endParaRPr lang="en-US" altLang="zh-CN" sz="2400"/>
          </a:p>
          <a:p>
            <a:pPr marL="609600" indent="-609600" algn="ctr">
              <a:lnSpc>
                <a:spcPct val="90000"/>
              </a:lnSpc>
              <a:spcBef>
                <a:spcPct val="20000"/>
              </a:spcBef>
            </a:pPr>
            <a:endParaRPr lang="en-US" altLang="zh-CN" sz="2400"/>
          </a:p>
          <a:p>
            <a:pPr marL="609600" indent="-609600" algn="ctr">
              <a:lnSpc>
                <a:spcPct val="90000"/>
              </a:lnSpc>
              <a:spcBef>
                <a:spcPct val="20000"/>
              </a:spcBef>
            </a:pPr>
            <a:endParaRPr lang="en-US" altLang="zh-CN" sz="2400"/>
          </a:p>
          <a:p>
            <a:pPr marL="609600" indent="-609600" algn="ctr">
              <a:lnSpc>
                <a:spcPct val="90000"/>
              </a:lnSpc>
              <a:spcBef>
                <a:spcPct val="20000"/>
              </a:spcBef>
            </a:pPr>
            <a:endParaRPr lang="en-US" altLang="zh-CN" sz="2400"/>
          </a:p>
          <a:p>
            <a:pPr marL="609600" indent="-609600" algn="ctr">
              <a:lnSpc>
                <a:spcPct val="90000"/>
              </a:lnSpc>
              <a:spcBef>
                <a:spcPct val="20000"/>
              </a:spcBef>
            </a:pPr>
            <a:endParaRPr lang="en-US" altLang="zh-CN" sz="2400"/>
          </a:p>
          <a:p>
            <a:pPr marL="609600" indent="-609600" algn="ctr">
              <a:lnSpc>
                <a:spcPct val="90000"/>
              </a:lnSpc>
              <a:spcBef>
                <a:spcPct val="20000"/>
              </a:spcBef>
            </a:pPr>
            <a:endParaRPr lang="en-US" altLang="zh-CN" sz="2400"/>
          </a:p>
          <a:p>
            <a:pPr marL="609600" indent="-609600" algn="ctr">
              <a:lnSpc>
                <a:spcPct val="90000"/>
              </a:lnSpc>
              <a:spcBef>
                <a:spcPct val="20000"/>
              </a:spcBef>
            </a:pPr>
            <a:endParaRPr lang="en-US" altLang="zh-CN" sz="2400"/>
          </a:p>
          <a:p>
            <a:pPr marL="609600" indent="-609600" algn="ctr">
              <a:lnSpc>
                <a:spcPct val="90000"/>
              </a:lnSpc>
              <a:spcBef>
                <a:spcPct val="20000"/>
              </a:spcBef>
            </a:pPr>
            <a:endParaRPr lang="en-US" altLang="zh-CN" sz="2400"/>
          </a:p>
          <a:p>
            <a:pPr marL="609600" indent="-609600" algn="ctr">
              <a:lnSpc>
                <a:spcPct val="90000"/>
              </a:lnSpc>
              <a:spcBef>
                <a:spcPct val="20000"/>
              </a:spcBef>
            </a:pPr>
            <a:r>
              <a:rPr lang="en-US" altLang="zh-CN" sz="2400"/>
              <a:t>Figure 1-13. A process tree. Process A created two child processes, B and C. Process B created three child processes, D, E, and F.</a:t>
            </a:r>
          </a:p>
        </p:txBody>
      </p:sp>
      <p:sp>
        <p:nvSpPr>
          <p:cNvPr id="154628" name="Rectangle 4"/>
          <p:cNvSpPr>
            <a:spLocks noChangeArrowheads="1"/>
          </p:cNvSpPr>
          <p:nvPr/>
        </p:nvSpPr>
        <p:spPr bwMode="auto">
          <a:xfrm>
            <a:off x="0" y="6632575"/>
            <a:ext cx="9144000" cy="17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/>
            <a:endParaRPr lang="zh-CN" altLang="zh-CN" sz="1200">
              <a:solidFill>
                <a:srgbClr val="898989"/>
              </a:solidFill>
              <a:latin typeface="Times New Roman" pitchFamily="18" charset="0"/>
            </a:endParaRPr>
          </a:p>
        </p:txBody>
      </p:sp>
      <p:pic>
        <p:nvPicPr>
          <p:cNvPr id="154629" name="Picture 5" descr="01-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7675" y="1844675"/>
            <a:ext cx="2724150" cy="20097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1.6.2 </a:t>
            </a:r>
            <a:r>
              <a:rPr lang="zh-CN" altLang="en-US"/>
              <a:t>地址空间</a:t>
            </a:r>
          </a:p>
        </p:txBody>
      </p:sp>
      <p:sp>
        <p:nvSpPr>
          <p:cNvPr id="175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7210425" cy="4525963"/>
          </a:xfrm>
        </p:spPr>
        <p:txBody>
          <a:bodyPr/>
          <a:lstStyle/>
          <a:p>
            <a:r>
              <a:rPr lang="zh-CN" altLang="en-US"/>
              <a:t>一个程序可以使用的地址的集合</a:t>
            </a:r>
          </a:p>
          <a:p>
            <a:r>
              <a:rPr lang="zh-CN" altLang="en-US"/>
              <a:t>思考：</a:t>
            </a:r>
          </a:p>
          <a:p>
            <a:pPr lvl="1"/>
            <a:r>
              <a:rPr lang="zh-CN" altLang="en-US"/>
              <a:t>一个进程的地址空间是否可以大于主存自身的空间？</a:t>
            </a:r>
          </a:p>
          <a:p>
            <a:pPr lvl="1"/>
            <a:r>
              <a:rPr lang="zh-CN" altLang="en-US"/>
              <a:t>若干个进程地址空间之和是否可以大于主存自身的空间？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文件系统</a:t>
            </a:r>
          </a:p>
          <a:p>
            <a:r>
              <a:rPr lang="zh-CN" altLang="en-US"/>
              <a:t>目录</a:t>
            </a:r>
          </a:p>
          <a:p>
            <a:r>
              <a:rPr lang="zh-CN" altLang="en-US"/>
              <a:t>路径</a:t>
            </a:r>
          </a:p>
          <a:p>
            <a:pPr lvl="1"/>
            <a:r>
              <a:rPr lang="zh-CN" altLang="en-US"/>
              <a:t>绝对路径</a:t>
            </a:r>
          </a:p>
          <a:p>
            <a:pPr lvl="1"/>
            <a:r>
              <a:rPr lang="zh-CN" altLang="en-US"/>
              <a:t>相对路径</a:t>
            </a:r>
          </a:p>
          <a:p>
            <a:r>
              <a:rPr lang="zh-CN" altLang="en-US"/>
              <a:t>文件的访问</a:t>
            </a:r>
          </a:p>
          <a:p>
            <a:endParaRPr lang="en-US" altLang="zh-CN"/>
          </a:p>
        </p:txBody>
      </p:sp>
      <p:sp>
        <p:nvSpPr>
          <p:cNvPr id="176132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zh-CN"/>
              <a:t>1.6.3 </a:t>
            </a:r>
            <a:r>
              <a:rPr lang="zh-CN" altLang="en-US"/>
              <a:t>文件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5B9E1E-F669-46A9-A5E5-14348D98B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参考读物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AC5C047-3186-4EA4-AE30-ADE0A17A6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196752"/>
            <a:ext cx="8029082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3169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ChangeArrowheads="1"/>
          </p:cNvSpPr>
          <p:nvPr/>
        </p:nvSpPr>
        <p:spPr bwMode="auto">
          <a:xfrm>
            <a:off x="0" y="5827713"/>
            <a:ext cx="9144000" cy="73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990600" lvl="1" indent="-533400" algn="ctr" eaLnBrk="0" hangingPunct="0">
              <a:spcBef>
                <a:spcPct val="20000"/>
              </a:spcBef>
            </a:pPr>
            <a:r>
              <a:rPr lang="en-US" altLang="zh-CN" sz="2400"/>
              <a:t>Figure 1-14. A file system for a university department.</a:t>
            </a:r>
          </a:p>
        </p:txBody>
      </p:sp>
      <p:sp>
        <p:nvSpPr>
          <p:cNvPr id="156676" name="Rectangle 4"/>
          <p:cNvSpPr>
            <a:spLocks noChangeArrowheads="1"/>
          </p:cNvSpPr>
          <p:nvPr/>
        </p:nvSpPr>
        <p:spPr bwMode="auto">
          <a:xfrm>
            <a:off x="177800" y="6565900"/>
            <a:ext cx="87122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/>
            <a:endParaRPr lang="zh-CN" altLang="zh-CN" sz="1200" b="1">
              <a:solidFill>
                <a:srgbClr val="898989"/>
              </a:solidFill>
              <a:latin typeface="Times New Roman" pitchFamily="18" charset="0"/>
            </a:endParaRPr>
          </a:p>
        </p:txBody>
      </p:sp>
      <p:pic>
        <p:nvPicPr>
          <p:cNvPr id="156677" name="Picture 5" descr="01-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6675" y="1271588"/>
            <a:ext cx="6470650" cy="4314825"/>
          </a:xfrm>
          <a:prstGeom prst="rect">
            <a:avLst/>
          </a:prstGeom>
          <a:noFill/>
        </p:spPr>
      </p:pic>
      <p:sp>
        <p:nvSpPr>
          <p:cNvPr id="156678" name="Rectangle 6"/>
          <p:cNvSpPr>
            <a:spLocks noChangeArrowheads="1"/>
          </p:cNvSpPr>
          <p:nvPr/>
        </p:nvSpPr>
        <p:spPr bwMode="auto">
          <a:xfrm>
            <a:off x="0" y="4445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altLang="zh-CN" sz="4400" b="1">
                <a:ea typeface="黑体" pitchFamily="49" charset="-122"/>
                <a:cs typeface="宋体" pitchFamily="2" charset="-122"/>
              </a:rPr>
              <a:t>1.6.3 </a:t>
            </a:r>
            <a:r>
              <a:rPr lang="zh-CN" altLang="en-US" sz="4400" b="1">
                <a:ea typeface="黑体" pitchFamily="49" charset="-122"/>
                <a:cs typeface="宋体" pitchFamily="2" charset="-122"/>
              </a:rPr>
              <a:t>文件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1.6.4 </a:t>
            </a:r>
            <a:r>
              <a:rPr lang="zh-CN" altLang="en-US"/>
              <a:t>安全</a:t>
            </a:r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数据应该受到保护</a:t>
            </a:r>
          </a:p>
          <a:p>
            <a:pPr lvl="1"/>
            <a:r>
              <a:rPr lang="zh-CN" altLang="en-US"/>
              <a:t>存储</a:t>
            </a:r>
          </a:p>
          <a:p>
            <a:pPr lvl="2"/>
            <a:r>
              <a:rPr lang="zh-CN" altLang="en-US"/>
              <a:t>访问保护、反病毒保护、实体安全保护</a:t>
            </a:r>
          </a:p>
          <a:p>
            <a:pPr lvl="1"/>
            <a:r>
              <a:rPr lang="zh-CN" altLang="en-US"/>
              <a:t>处理</a:t>
            </a:r>
          </a:p>
          <a:p>
            <a:pPr lvl="1"/>
            <a:r>
              <a:rPr lang="zh-CN" altLang="en-US"/>
              <a:t>传输</a:t>
            </a:r>
          </a:p>
          <a:p>
            <a:pPr lvl="2"/>
            <a:r>
              <a:rPr lang="zh-CN" altLang="en-US"/>
              <a:t>完整、机密、认证、非否认</a:t>
            </a:r>
          </a:p>
          <a:p>
            <a:pPr lvl="1"/>
            <a:endParaRPr lang="en-US" altLang="zh-CN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1.6.5 Shell</a:t>
            </a:r>
          </a:p>
        </p:txBody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是个什么东东？</a:t>
            </a:r>
          </a:p>
          <a:p>
            <a:pPr lvl="1"/>
            <a:r>
              <a:rPr lang="zh-CN" altLang="en-US"/>
              <a:t>操作系统的壳</a:t>
            </a:r>
          </a:p>
          <a:p>
            <a:r>
              <a:rPr lang="zh-CN" altLang="en-US"/>
              <a:t>用户与</a:t>
            </a:r>
            <a:r>
              <a:rPr lang="en-US" altLang="zh-CN"/>
              <a:t>OS</a:t>
            </a:r>
            <a:r>
              <a:rPr lang="zh-CN" altLang="en-US"/>
              <a:t>之间的接口</a:t>
            </a:r>
          </a:p>
          <a:p>
            <a:pPr lvl="1"/>
            <a:r>
              <a:rPr lang="en-US" altLang="zh-CN"/>
              <a:t>Unix</a:t>
            </a:r>
            <a:r>
              <a:rPr lang="zh-CN" altLang="en-US"/>
              <a:t>： </a:t>
            </a:r>
            <a:r>
              <a:rPr lang="en-US" altLang="zh-CN"/>
              <a:t>sh</a:t>
            </a:r>
            <a:r>
              <a:rPr lang="zh-CN" altLang="en-US"/>
              <a:t>、</a:t>
            </a:r>
            <a:r>
              <a:rPr lang="en-US" altLang="zh-CN"/>
              <a:t>bash</a:t>
            </a:r>
            <a:r>
              <a:rPr lang="zh-CN" altLang="en-US"/>
              <a:t>等</a:t>
            </a:r>
          </a:p>
          <a:p>
            <a:pPr lvl="1"/>
            <a:r>
              <a:rPr lang="en-US" altLang="zh-CN"/>
              <a:t>Windows</a:t>
            </a:r>
            <a:r>
              <a:rPr lang="zh-CN" altLang="en-US"/>
              <a:t>： </a:t>
            </a:r>
            <a:r>
              <a:rPr lang="en-US" altLang="zh-CN"/>
              <a:t>command.exe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1.6.6 </a:t>
            </a:r>
            <a:r>
              <a:rPr lang="zh-CN" altLang="en-US"/>
              <a:t>系统调用</a:t>
            </a:r>
          </a:p>
        </p:txBody>
      </p:sp>
      <p:sp>
        <p:nvSpPr>
          <p:cNvPr id="200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可以深入到内核的一个特殊过程调用</a:t>
            </a:r>
          </a:p>
          <a:p>
            <a:r>
              <a:rPr lang="zh-CN" altLang="en-US"/>
              <a:t>系统调用的过程</a:t>
            </a:r>
          </a:p>
          <a:p>
            <a:pPr lvl="1"/>
            <a:r>
              <a:rPr lang="zh-CN" altLang="en-US"/>
              <a:t>假设用户在用户态下执行程序，需要系统服务</a:t>
            </a:r>
          </a:p>
          <a:p>
            <a:pPr lvl="1"/>
            <a:r>
              <a:rPr lang="zh-CN" altLang="en-US"/>
              <a:t>执行一个系统调用指令</a:t>
            </a:r>
          </a:p>
          <a:p>
            <a:pPr lvl="1"/>
            <a:r>
              <a:rPr lang="zh-CN" altLang="en-US"/>
              <a:t>操作系统进行参数检查，找到所需进程，转移控制权</a:t>
            </a:r>
          </a:p>
          <a:p>
            <a:pPr lvl="1"/>
            <a:r>
              <a:rPr lang="zh-CN" altLang="en-US"/>
              <a:t>执行系统调用</a:t>
            </a:r>
          </a:p>
          <a:p>
            <a:pPr lvl="1"/>
            <a:r>
              <a:rPr lang="zh-CN" altLang="en-US"/>
              <a:t>返回到用户态</a:t>
            </a:r>
          </a:p>
          <a:p>
            <a:pPr lvl="1"/>
            <a:endParaRPr lang="en-US" altLang="zh-CN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ChangeArrowheads="1"/>
          </p:cNvSpPr>
          <p:nvPr/>
        </p:nvSpPr>
        <p:spPr bwMode="auto">
          <a:xfrm>
            <a:off x="0" y="5837238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609600" indent="-609600" algn="ctr" eaLnBrk="0" hangingPunct="0">
              <a:spcBef>
                <a:spcPct val="20000"/>
              </a:spcBef>
            </a:pPr>
            <a:r>
              <a:rPr lang="en-US" altLang="zh-CN" sz="2400"/>
              <a:t>Figure 1-17. The 11 steps in making the system call </a:t>
            </a:r>
            <a:br>
              <a:rPr lang="en-US" altLang="zh-CN" sz="2400"/>
            </a:br>
            <a:r>
              <a:rPr lang="en-US" altLang="zh-CN" sz="2400"/>
              <a:t>read(fd, buffer, nbytes).</a:t>
            </a:r>
          </a:p>
        </p:txBody>
      </p:sp>
      <p:sp>
        <p:nvSpPr>
          <p:cNvPr id="201732" name="Rectangle 4"/>
          <p:cNvSpPr>
            <a:spLocks noChangeArrowheads="1"/>
          </p:cNvSpPr>
          <p:nvPr/>
        </p:nvSpPr>
        <p:spPr bwMode="auto">
          <a:xfrm>
            <a:off x="177800" y="6565900"/>
            <a:ext cx="87122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/>
            <a:endParaRPr lang="zh-CN" altLang="zh-CN" sz="1200" b="1">
              <a:solidFill>
                <a:srgbClr val="898989"/>
              </a:solidFill>
              <a:latin typeface="Times New Roman" pitchFamily="18" charset="0"/>
            </a:endParaRPr>
          </a:p>
        </p:txBody>
      </p:sp>
      <p:pic>
        <p:nvPicPr>
          <p:cNvPr id="201733" name="Picture 5" descr="01-1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08150" y="1166813"/>
            <a:ext cx="5727700" cy="4524375"/>
          </a:xfrm>
          <a:prstGeom prst="rect">
            <a:avLst/>
          </a:prstGeom>
          <a:noFill/>
        </p:spPr>
      </p:pic>
      <p:sp>
        <p:nvSpPr>
          <p:cNvPr id="201734" name="Rectangle 6"/>
          <p:cNvSpPr>
            <a:spLocks noChangeArrowheads="1"/>
          </p:cNvSpPr>
          <p:nvPr/>
        </p:nvSpPr>
        <p:spPr bwMode="auto">
          <a:xfrm>
            <a:off x="0" y="4445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altLang="zh-CN" sz="4400" b="1">
                <a:ea typeface="黑体" pitchFamily="49" charset="-122"/>
                <a:cs typeface="宋体" pitchFamily="2" charset="-122"/>
              </a:rPr>
              <a:t>1.6.6 </a:t>
            </a:r>
            <a:r>
              <a:rPr lang="zh-CN" altLang="en-US" sz="4400" b="1">
                <a:ea typeface="黑体" pitchFamily="49" charset="-122"/>
                <a:cs typeface="宋体" pitchFamily="2" charset="-122"/>
              </a:rPr>
              <a:t>系统调用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ChangeArrowheads="1"/>
          </p:cNvSpPr>
          <p:nvPr/>
        </p:nvSpPr>
        <p:spPr bwMode="auto">
          <a:xfrm>
            <a:off x="1014413" y="4411663"/>
            <a:ext cx="757237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609600" indent="-609600" eaLnBrk="0" hangingPunct="0">
              <a:spcBef>
                <a:spcPct val="20000"/>
              </a:spcBef>
            </a:pPr>
            <a:r>
              <a:rPr lang="en-US" altLang="zh-CN" sz="2400"/>
              <a:t>Figure 1-18. Some of the major POSIX system calls. </a:t>
            </a:r>
          </a:p>
        </p:txBody>
      </p:sp>
      <p:sp>
        <p:nvSpPr>
          <p:cNvPr id="203779" name="Rectangle 3"/>
          <p:cNvSpPr>
            <a:spLocks noChangeArrowheads="1"/>
          </p:cNvSpPr>
          <p:nvPr/>
        </p:nvSpPr>
        <p:spPr bwMode="auto">
          <a:xfrm>
            <a:off x="899592" y="0"/>
            <a:ext cx="824440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 eaLnBrk="0" hangingPunct="0"/>
            <a:r>
              <a:rPr lang="en-US" altLang="zh-CN" sz="3600" dirty="0">
                <a:solidFill>
                  <a:srgbClr val="FF0000"/>
                </a:solidFill>
              </a:rPr>
              <a:t>System Calls for Process Management</a:t>
            </a:r>
          </a:p>
        </p:txBody>
      </p:sp>
      <p:sp>
        <p:nvSpPr>
          <p:cNvPr id="203780" name="Rectangle 4"/>
          <p:cNvSpPr>
            <a:spLocks noChangeArrowheads="1"/>
          </p:cNvSpPr>
          <p:nvPr/>
        </p:nvSpPr>
        <p:spPr bwMode="auto">
          <a:xfrm>
            <a:off x="177800" y="6565900"/>
            <a:ext cx="87122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/>
            <a:endParaRPr lang="zh-CN" altLang="zh-CN" sz="1200" b="1">
              <a:solidFill>
                <a:srgbClr val="898989"/>
              </a:solidFill>
              <a:latin typeface="Times New Roman" pitchFamily="18" charset="0"/>
            </a:endParaRPr>
          </a:p>
        </p:txBody>
      </p:sp>
      <p:pic>
        <p:nvPicPr>
          <p:cNvPr id="203781" name="Picture 5" descr="01-18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4663" y="2035175"/>
            <a:ext cx="7750175" cy="1854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ChangeArrowheads="1"/>
          </p:cNvSpPr>
          <p:nvPr/>
        </p:nvSpPr>
        <p:spPr bwMode="auto">
          <a:xfrm>
            <a:off x="0" y="571500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609600" indent="-609600" algn="ctr" eaLnBrk="0" hangingPunct="0">
              <a:spcBef>
                <a:spcPct val="20000"/>
              </a:spcBef>
            </a:pPr>
            <a:r>
              <a:rPr lang="en-US" altLang="zh-CN" sz="2400"/>
              <a:t>Figure 1-23. The Win32 API calls that roughly correspond </a:t>
            </a:r>
            <a:br>
              <a:rPr lang="en-US" altLang="zh-CN" sz="2400"/>
            </a:br>
            <a:r>
              <a:rPr lang="en-US" altLang="zh-CN" sz="2400"/>
              <a:t>to the UNIX calls of Fig. 1-18.</a:t>
            </a:r>
          </a:p>
        </p:txBody>
      </p:sp>
      <p:sp>
        <p:nvSpPr>
          <p:cNvPr id="212995" name="Rectangl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 eaLnBrk="0" hangingPunct="0"/>
            <a:r>
              <a:rPr lang="en-US" altLang="zh-CN" sz="3600">
                <a:solidFill>
                  <a:srgbClr val="FF0000"/>
                </a:solidFill>
              </a:rPr>
              <a:t>Windows Win32 API</a:t>
            </a:r>
          </a:p>
        </p:txBody>
      </p:sp>
      <p:sp>
        <p:nvSpPr>
          <p:cNvPr id="212996" name="Rectangle 4"/>
          <p:cNvSpPr>
            <a:spLocks noChangeArrowheads="1"/>
          </p:cNvSpPr>
          <p:nvPr/>
        </p:nvSpPr>
        <p:spPr bwMode="auto">
          <a:xfrm>
            <a:off x="177800" y="6565900"/>
            <a:ext cx="87122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/>
            <a:endParaRPr lang="zh-CN" altLang="zh-CN" sz="1200" b="1">
              <a:solidFill>
                <a:srgbClr val="898989"/>
              </a:solidFill>
              <a:latin typeface="Times New Roman" pitchFamily="18" charset="0"/>
            </a:endParaRPr>
          </a:p>
        </p:txBody>
      </p:sp>
      <p:pic>
        <p:nvPicPr>
          <p:cNvPr id="212997" name="Picture 5" descr="01-2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813" y="973138"/>
            <a:ext cx="5786437" cy="4699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ChangeArrowheads="1"/>
          </p:cNvSpPr>
          <p:nvPr/>
        </p:nvSpPr>
        <p:spPr bwMode="auto">
          <a:xfrm>
            <a:off x="1047750" y="4413250"/>
            <a:ext cx="782637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609600" indent="-609600" eaLnBrk="0" hangingPunct="0">
              <a:spcBef>
                <a:spcPct val="20000"/>
              </a:spcBef>
            </a:pPr>
            <a:r>
              <a:rPr lang="en-US" altLang="zh-CN" sz="2400"/>
              <a:t>Figure 1-18. Some of the major POSIX system calls. </a:t>
            </a:r>
          </a:p>
        </p:txBody>
      </p:sp>
      <p:sp>
        <p:nvSpPr>
          <p:cNvPr id="205827" name="Rectangle 3"/>
          <p:cNvSpPr>
            <a:spLocks noChangeArrowheads="1"/>
          </p:cNvSpPr>
          <p:nvPr/>
        </p:nvSpPr>
        <p:spPr bwMode="auto">
          <a:xfrm>
            <a:off x="915988" y="0"/>
            <a:ext cx="822801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 eaLnBrk="0" hangingPunct="0"/>
            <a:r>
              <a:rPr lang="en-US" altLang="zh-CN" sz="3600" dirty="0">
                <a:solidFill>
                  <a:srgbClr val="FF0000"/>
                </a:solidFill>
              </a:rPr>
              <a:t>System Calls for File Management (1)</a:t>
            </a:r>
          </a:p>
        </p:txBody>
      </p:sp>
      <p:sp>
        <p:nvSpPr>
          <p:cNvPr id="205828" name="Rectangle 4"/>
          <p:cNvSpPr>
            <a:spLocks noChangeArrowheads="1"/>
          </p:cNvSpPr>
          <p:nvPr/>
        </p:nvSpPr>
        <p:spPr bwMode="auto">
          <a:xfrm>
            <a:off x="177800" y="6565900"/>
            <a:ext cx="87122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/>
            <a:endParaRPr lang="zh-CN" altLang="zh-CN" sz="1200" b="1">
              <a:solidFill>
                <a:srgbClr val="898989"/>
              </a:solidFill>
              <a:latin typeface="Times New Roman" pitchFamily="18" charset="0"/>
            </a:endParaRPr>
          </a:p>
        </p:txBody>
      </p:sp>
      <p:graphicFrame>
        <p:nvGraphicFramePr>
          <p:cNvPr id="205829" name="Object 5"/>
          <p:cNvGraphicFramePr>
            <a:graphicFrameLocks noChangeAspect="1"/>
          </p:cNvGraphicFramePr>
          <p:nvPr/>
        </p:nvGraphicFramePr>
        <p:xfrm>
          <a:off x="915988" y="1592263"/>
          <a:ext cx="7162800" cy="238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19202400" imgH="6400800" progId="">
                  <p:embed/>
                </p:oleObj>
              </mc:Choice>
              <mc:Fallback>
                <p:oleObj name="Image" r:id="rId3" imgW="19202400" imgH="6400800" progId="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5988" y="1592263"/>
                        <a:ext cx="7162800" cy="238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ChangeArrowheads="1"/>
          </p:cNvSpPr>
          <p:nvPr/>
        </p:nvSpPr>
        <p:spPr bwMode="auto">
          <a:xfrm>
            <a:off x="665163" y="4460875"/>
            <a:ext cx="7853362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609600" indent="-609600" eaLnBrk="0" hangingPunct="0">
              <a:spcBef>
                <a:spcPct val="20000"/>
              </a:spcBef>
            </a:pPr>
            <a:r>
              <a:rPr lang="en-US" altLang="zh-CN" sz="2400"/>
              <a:t>Figure 1-18. Some of the major POSIX system calls. </a:t>
            </a:r>
          </a:p>
        </p:txBody>
      </p:sp>
      <p:sp>
        <p:nvSpPr>
          <p:cNvPr id="207875" name="Rectangle 3"/>
          <p:cNvSpPr>
            <a:spLocks noChangeArrowheads="1"/>
          </p:cNvSpPr>
          <p:nvPr/>
        </p:nvSpPr>
        <p:spPr bwMode="auto">
          <a:xfrm>
            <a:off x="755576" y="0"/>
            <a:ext cx="838842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 eaLnBrk="0" hangingPunct="0"/>
            <a:r>
              <a:rPr lang="en-US" altLang="zh-CN" sz="3600" dirty="0">
                <a:solidFill>
                  <a:srgbClr val="FF0000"/>
                </a:solidFill>
              </a:rPr>
              <a:t>System Calls for File Management (2)</a:t>
            </a:r>
          </a:p>
        </p:txBody>
      </p:sp>
      <p:sp>
        <p:nvSpPr>
          <p:cNvPr id="207876" name="Rectangle 4"/>
          <p:cNvSpPr>
            <a:spLocks noChangeArrowheads="1"/>
          </p:cNvSpPr>
          <p:nvPr/>
        </p:nvSpPr>
        <p:spPr bwMode="auto">
          <a:xfrm>
            <a:off x="177800" y="6565900"/>
            <a:ext cx="87122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/>
            <a:endParaRPr lang="zh-CN" altLang="zh-CN" sz="1200" b="1">
              <a:solidFill>
                <a:srgbClr val="898989"/>
              </a:solidFill>
              <a:latin typeface="Times New Roman" pitchFamily="18" charset="0"/>
            </a:endParaRPr>
          </a:p>
        </p:txBody>
      </p:sp>
      <p:graphicFrame>
        <p:nvGraphicFramePr>
          <p:cNvPr id="207877" name="Object 5"/>
          <p:cNvGraphicFramePr>
            <a:graphicFrameLocks noChangeAspect="1"/>
          </p:cNvGraphicFramePr>
          <p:nvPr/>
        </p:nvGraphicFramePr>
        <p:xfrm>
          <a:off x="400050" y="1576388"/>
          <a:ext cx="8455025" cy="241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19202400" imgH="5486400" progId="">
                  <p:embed/>
                </p:oleObj>
              </mc:Choice>
              <mc:Fallback>
                <p:oleObj name="Image" r:id="rId3" imgW="19202400" imgH="5486400" progId="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50" y="1576388"/>
                        <a:ext cx="8455025" cy="241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ChangeArrowheads="1"/>
          </p:cNvSpPr>
          <p:nvPr/>
        </p:nvSpPr>
        <p:spPr bwMode="auto">
          <a:xfrm>
            <a:off x="596900" y="4425950"/>
            <a:ext cx="828516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609600" indent="-609600" eaLnBrk="0" hangingPunct="0">
              <a:spcBef>
                <a:spcPct val="20000"/>
              </a:spcBef>
            </a:pPr>
            <a:r>
              <a:rPr lang="en-US" altLang="zh-CN" sz="2400"/>
              <a:t>Figure 1-18. Some of the major POSIX system calls. </a:t>
            </a:r>
          </a:p>
        </p:txBody>
      </p:sp>
      <p:sp>
        <p:nvSpPr>
          <p:cNvPr id="209923" name="Rectangl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 eaLnBrk="0" hangingPunct="0"/>
            <a:r>
              <a:rPr lang="en-US" altLang="zh-CN" sz="3600">
                <a:solidFill>
                  <a:srgbClr val="FF0000"/>
                </a:solidFill>
              </a:rPr>
              <a:t>Miscellaneous System Calls</a:t>
            </a:r>
          </a:p>
        </p:txBody>
      </p:sp>
      <p:sp>
        <p:nvSpPr>
          <p:cNvPr id="209924" name="Rectangle 4"/>
          <p:cNvSpPr>
            <a:spLocks noChangeArrowheads="1"/>
          </p:cNvSpPr>
          <p:nvPr/>
        </p:nvSpPr>
        <p:spPr bwMode="auto">
          <a:xfrm>
            <a:off x="177800" y="6565900"/>
            <a:ext cx="87122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/>
            <a:endParaRPr lang="zh-CN" altLang="zh-CN" sz="1200" b="1">
              <a:solidFill>
                <a:srgbClr val="898989"/>
              </a:solidFill>
              <a:latin typeface="Times New Roman" pitchFamily="18" charset="0"/>
            </a:endParaRPr>
          </a:p>
        </p:txBody>
      </p:sp>
      <p:graphicFrame>
        <p:nvGraphicFramePr>
          <p:cNvPr id="209925" name="Object 5"/>
          <p:cNvGraphicFramePr>
            <a:graphicFrameLocks noChangeAspect="1"/>
          </p:cNvGraphicFramePr>
          <p:nvPr/>
        </p:nvGraphicFramePr>
        <p:xfrm>
          <a:off x="317500" y="2065338"/>
          <a:ext cx="8550275" cy="162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19202400" imgH="3657600" progId="">
                  <p:embed/>
                </p:oleObj>
              </mc:Choice>
              <mc:Fallback>
                <p:oleObj name="Image" r:id="rId3" imgW="19202400" imgH="3657600" progId="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500" y="2065338"/>
                        <a:ext cx="8550275" cy="162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5B9E1E-F669-46A9-A5E5-14348D98B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参考读物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8801F87-BB0D-4B45-B7E1-62B3A33A9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980902"/>
            <a:ext cx="6984776" cy="583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825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/>
              <a:t> </a:t>
            </a:r>
            <a:r>
              <a:rPr lang="en-US" altLang="zh-CN"/>
              <a:t>1.7 </a:t>
            </a:r>
            <a:r>
              <a:rPr lang="zh-CN" altLang="en-US"/>
              <a:t>操作系统的功能</a:t>
            </a:r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>
                <a:solidFill>
                  <a:schemeClr val="accent2"/>
                </a:solidFill>
              </a:rPr>
              <a:t>操作系统应具有五方面的功能：</a:t>
            </a:r>
          </a:p>
          <a:p>
            <a:pPr>
              <a:buFontTx/>
              <a:buNone/>
            </a:pPr>
            <a:r>
              <a:rPr lang="en-US" altLang="zh-CN" b="1"/>
              <a:t>1</a:t>
            </a:r>
            <a:r>
              <a:rPr lang="zh-CN" altLang="en-US" b="1"/>
              <a:t>、处理机管理</a:t>
            </a:r>
          </a:p>
          <a:p>
            <a:pPr>
              <a:buFontTx/>
              <a:buNone/>
            </a:pPr>
            <a:r>
              <a:rPr lang="en-US" altLang="zh-CN" b="1"/>
              <a:t>2</a:t>
            </a:r>
            <a:r>
              <a:rPr lang="zh-CN" altLang="en-US" b="1"/>
              <a:t>、存储器管理</a:t>
            </a:r>
          </a:p>
          <a:p>
            <a:pPr>
              <a:buFontTx/>
              <a:buNone/>
            </a:pPr>
            <a:r>
              <a:rPr lang="en-US" altLang="zh-CN" b="1"/>
              <a:t>3</a:t>
            </a:r>
            <a:r>
              <a:rPr lang="zh-CN" altLang="en-US" b="1"/>
              <a:t>、设备管理</a:t>
            </a:r>
          </a:p>
          <a:p>
            <a:pPr>
              <a:buFontTx/>
              <a:buNone/>
            </a:pPr>
            <a:r>
              <a:rPr lang="en-US" altLang="zh-CN" b="1"/>
              <a:t>4</a:t>
            </a:r>
            <a:r>
              <a:rPr lang="zh-CN" altLang="en-US" b="1"/>
              <a:t>、文件管理</a:t>
            </a:r>
          </a:p>
          <a:p>
            <a:pPr>
              <a:buFontTx/>
              <a:buNone/>
            </a:pPr>
            <a:r>
              <a:rPr lang="en-US" altLang="zh-CN" b="1"/>
              <a:t>5</a:t>
            </a:r>
            <a:r>
              <a:rPr lang="zh-CN" altLang="en-US" b="1"/>
              <a:t>、方便用户使用的用户接口。 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/>
              <a:t> 1.7.1 </a:t>
            </a:r>
            <a:r>
              <a:rPr lang="zh-CN" altLang="en-US" b="0"/>
              <a:t>处理机管理功能</a:t>
            </a:r>
          </a:p>
        </p:txBody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处理机管理的主要功能 ：按照一定的算法把处理机分配给进程（线程），并对其进行有效的管理和控制。 </a:t>
            </a:r>
          </a:p>
          <a:p>
            <a:pPr algn="just">
              <a:buFontTx/>
              <a:buNone/>
            </a:pPr>
            <a:r>
              <a:rPr lang="en-US" altLang="zh-CN"/>
              <a:t>1</a:t>
            </a:r>
            <a:r>
              <a:rPr lang="zh-CN" altLang="en-US"/>
              <a:t>．进程控制</a:t>
            </a:r>
          </a:p>
          <a:p>
            <a:pPr>
              <a:buFontTx/>
              <a:buNone/>
            </a:pPr>
            <a:r>
              <a:rPr lang="zh-CN" altLang="en-US"/>
              <a:t>    进程控制的主要功能是为作业创建进程、撤消已结束的进程，以及控制进程在运行过程中的状态转换。 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/>
          </p:nvPr>
        </p:nvSpPr>
        <p:spPr>
          <a:xfrm>
            <a:off x="381000" y="722313"/>
            <a:ext cx="8305800" cy="5514975"/>
          </a:xfrm>
        </p:spPr>
        <p:txBody>
          <a:bodyPr/>
          <a:lstStyle/>
          <a:p>
            <a:pPr algn="just">
              <a:buFontTx/>
              <a:buNone/>
            </a:pPr>
            <a:r>
              <a:rPr lang="en-US" altLang="zh-CN" sz="4000" b="1">
                <a:effectLst>
                  <a:outerShdw blurRad="38100" dist="38100" dir="2700000" algn="tl">
                    <a:srgbClr val="C0C0C0"/>
                  </a:outerShdw>
                </a:effectLst>
              </a:rPr>
              <a:t>2 </a:t>
            </a:r>
            <a:r>
              <a:rPr lang="zh-CN" altLang="en-US" sz="4000" b="1">
                <a:effectLst>
                  <a:outerShdw blurRad="38100" dist="38100" dir="2700000" algn="tl">
                    <a:srgbClr val="C0C0C0"/>
                  </a:outerShdw>
                </a:effectLst>
              </a:rPr>
              <a:t>、进程同步</a:t>
            </a:r>
            <a:endParaRPr lang="zh-CN" altLang="en-US" b="1"/>
          </a:p>
          <a:p>
            <a:pPr algn="just"/>
            <a:r>
              <a:rPr lang="zh-CN" altLang="en-US" b="1"/>
              <a:t>进程同步的主要任务是为多个进程的运行进行协调。</a:t>
            </a:r>
          </a:p>
          <a:p>
            <a:pPr algn="just"/>
            <a:r>
              <a:rPr lang="zh-CN" altLang="en-US" b="1"/>
              <a:t>两种协调方式：</a:t>
            </a:r>
          </a:p>
          <a:p>
            <a:pPr algn="just">
              <a:buFontTx/>
              <a:buNone/>
            </a:pPr>
            <a:r>
              <a:rPr lang="zh-CN" altLang="en-US" b="1"/>
              <a:t>    ①进程互斥方式，这是指诸进程（线程）在对临界资源进行访问时，应采用互斥方式；</a:t>
            </a:r>
          </a:p>
          <a:p>
            <a:pPr algn="just">
              <a:buFontTx/>
              <a:buNone/>
            </a:pPr>
            <a:r>
              <a:rPr lang="zh-CN" altLang="en-US" b="1"/>
              <a:t>    ②进程同步方式，指进程相互合作去完成共同的任务时，诸进程之间的协调。</a:t>
            </a:r>
          </a:p>
          <a:p>
            <a:pPr algn="just"/>
            <a:r>
              <a:rPr lang="zh-CN" altLang="en-US" b="1"/>
              <a:t>实现进程同步采用信号量机制。 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/>
          </p:nvPr>
        </p:nvSpPr>
        <p:spPr>
          <a:xfrm>
            <a:off x="685800" y="762000"/>
            <a:ext cx="7804150" cy="5514975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4400" b="1"/>
              <a:t>3</a:t>
            </a:r>
            <a:r>
              <a:rPr lang="zh-CN" altLang="en-US" sz="4400" b="1"/>
              <a:t>．进程通信 </a:t>
            </a:r>
          </a:p>
          <a:p>
            <a:endParaRPr lang="zh-CN" altLang="en-US" b="1"/>
          </a:p>
          <a:p>
            <a:r>
              <a:rPr lang="zh-CN" altLang="en-US" b="1"/>
              <a:t>进程通信</a:t>
            </a:r>
            <a:r>
              <a:rPr lang="en-US" altLang="zh-CN" b="1">
                <a:latin typeface="楷体"/>
              </a:rPr>
              <a:t>——</a:t>
            </a:r>
            <a:r>
              <a:rPr lang="zh-CN" altLang="en-US" b="1"/>
              <a:t>是进程之间的信息交换。</a:t>
            </a:r>
          </a:p>
          <a:p>
            <a:r>
              <a:rPr lang="zh-CN" altLang="en-US" b="1"/>
              <a:t>当相互合作的进程（线程）处于同一计算机系统时，通常在它们之间是采用直接通信方式，即由源进程利用发送命令直接将消息（</a:t>
            </a:r>
            <a:r>
              <a:rPr lang="en-US" altLang="zh-CN" b="1"/>
              <a:t>message</a:t>
            </a:r>
            <a:r>
              <a:rPr lang="zh-CN" altLang="en-US" b="1"/>
              <a:t>）挂到目标进程的消息队列上，以后由目标进程利用接收命令从其消息队列中取出消息。 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/>
          </p:nvPr>
        </p:nvSpPr>
        <p:spPr>
          <a:xfrm>
            <a:off x="685800" y="620713"/>
            <a:ext cx="7804150" cy="5743575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4400" b="1"/>
              <a:t>4. </a:t>
            </a:r>
            <a:r>
              <a:rPr lang="zh-CN" altLang="en-US" sz="4400" b="1"/>
              <a:t>调度</a:t>
            </a:r>
          </a:p>
          <a:p>
            <a:r>
              <a:rPr lang="zh-CN" altLang="en-US" b="1"/>
              <a:t>在后备队列上等待的每个作业，通常都要经过调度才能执行。</a:t>
            </a:r>
          </a:p>
          <a:p>
            <a:r>
              <a:rPr lang="zh-CN" altLang="en-US" b="1"/>
              <a:t>在操作系统中作业运行需经作业调度和进程调度才能执行完成。</a:t>
            </a:r>
          </a:p>
          <a:p>
            <a:pPr>
              <a:buFontTx/>
              <a:buNone/>
            </a:pPr>
            <a:r>
              <a:rPr lang="zh-CN" altLang="en-US" sz="2800" b="1" i="1"/>
              <a:t>    </a:t>
            </a:r>
            <a:r>
              <a:rPr lang="en-US" altLang="zh-CN" sz="2800" b="1"/>
              <a:t>- </a:t>
            </a:r>
            <a:r>
              <a:rPr lang="zh-CN" altLang="en-US" sz="2800" b="1"/>
              <a:t>作业调度是从后备队列中按照一定的算法，选择出若干个作业，为它们分配其必需的资源，将它们调入内存后，为它们建立进程，插入就绪队列。</a:t>
            </a:r>
          </a:p>
          <a:p>
            <a:pPr>
              <a:buFontTx/>
              <a:buNone/>
            </a:pPr>
            <a:r>
              <a:rPr lang="zh-CN" altLang="en-US" sz="2800" b="1"/>
              <a:t>   </a:t>
            </a:r>
            <a:r>
              <a:rPr lang="en-US" altLang="zh-CN" sz="2800" b="1"/>
              <a:t>- </a:t>
            </a:r>
            <a:r>
              <a:rPr lang="zh-CN" altLang="en-US" sz="2800" b="1"/>
              <a:t>进程调度是从进程的就绪队列中选出一新进程，把处理机分配给它，使进程投入执行。 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624" y="112713"/>
            <a:ext cx="7386464" cy="914400"/>
          </a:xfrm>
        </p:spPr>
        <p:txBody>
          <a:bodyPr/>
          <a:lstStyle/>
          <a:p>
            <a:r>
              <a:rPr lang="en-US" altLang="zh-CN" dirty="0"/>
              <a:t>1.7.2 </a:t>
            </a:r>
            <a:r>
              <a:rPr lang="zh-CN" altLang="en-US" dirty="0"/>
              <a:t>存储器管理功能</a:t>
            </a:r>
          </a:p>
        </p:txBody>
      </p:sp>
      <p:sp>
        <p:nvSpPr>
          <p:cNvPr id="184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828800"/>
            <a:ext cx="7772400" cy="3733800"/>
          </a:xfrm>
        </p:spPr>
        <p:txBody>
          <a:bodyPr/>
          <a:lstStyle/>
          <a:p>
            <a:r>
              <a:rPr lang="zh-CN" altLang="en-US" sz="4800" b="1"/>
              <a:t>存储器管理的主要任务：</a:t>
            </a:r>
          </a:p>
          <a:p>
            <a:pPr>
              <a:buFontTx/>
              <a:buNone/>
            </a:pPr>
            <a:r>
              <a:rPr lang="zh-CN" altLang="en-US" sz="4000" b="1"/>
              <a:t>  为多道程序的运行提供良好的环境，方便用户使用存储器，提高存储器的利用率以及能从逻辑上扩充内存。</a:t>
            </a:r>
            <a:endParaRPr lang="zh-CN" altLang="en-US" b="1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 b="0" dirty="0"/>
              <a:t>存储器管理功能有</a:t>
            </a:r>
            <a:r>
              <a:rPr lang="en-US" altLang="zh-CN" sz="4800" b="0" dirty="0"/>
              <a:t>4</a:t>
            </a:r>
            <a:r>
              <a:rPr lang="zh-CN" altLang="en-US" sz="4800" b="0" dirty="0"/>
              <a:t>个</a:t>
            </a:r>
            <a:r>
              <a:rPr lang="zh-CN" altLang="en-US" b="0" dirty="0"/>
              <a:t>：</a:t>
            </a:r>
          </a:p>
        </p:txBody>
      </p:sp>
      <p:sp>
        <p:nvSpPr>
          <p:cNvPr id="185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b="1"/>
              <a:t>1</a:t>
            </a:r>
            <a:r>
              <a:rPr lang="zh-CN" altLang="en-US" b="1"/>
              <a:t>．内存分配</a:t>
            </a:r>
          </a:p>
          <a:p>
            <a:pPr>
              <a:lnSpc>
                <a:spcPct val="90000"/>
              </a:lnSpc>
            </a:pPr>
            <a:r>
              <a:rPr lang="zh-CN" altLang="en-US" b="1"/>
              <a:t>内存分配有两种方式：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b="1"/>
              <a:t>①静态分配方式，每个作业运行之前分配好内存空间，在作业的整个运行期间不再改变。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b="1"/>
              <a:t>②动态分配方式中，每个作业在运行前或运行中，均可申请新的附加内存空间，以适应程序和数据的动态增涨。  </a:t>
            </a:r>
            <a:endParaRPr lang="zh-CN" alt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/>
          </p:nvPr>
        </p:nvSpPr>
        <p:spPr>
          <a:xfrm>
            <a:off x="254000" y="2057400"/>
            <a:ext cx="8636000" cy="3505200"/>
          </a:xfrm>
        </p:spPr>
        <p:txBody>
          <a:bodyPr/>
          <a:lstStyle/>
          <a:p>
            <a:pPr marL="373063" indent="-373063"/>
            <a:r>
              <a:rPr lang="zh-CN" altLang="en-US" sz="2800" b="1"/>
              <a:t>内存分配的机制中应具有这样的结构和功能：</a:t>
            </a:r>
          </a:p>
          <a:p>
            <a:pPr marL="373063" indent="-373063">
              <a:buFontTx/>
              <a:buNone/>
            </a:pPr>
            <a:r>
              <a:rPr lang="zh-CN" altLang="en-US" sz="2800" b="1"/>
              <a:t>  ①内存分配的数据结构，该结构用于记录内存空间的使用情况。</a:t>
            </a:r>
          </a:p>
          <a:p>
            <a:pPr marL="373063" indent="-373063">
              <a:buFontTx/>
              <a:buNone/>
            </a:pPr>
            <a:r>
              <a:rPr lang="zh-CN" altLang="en-US" sz="2800" b="1"/>
              <a:t>  ②内存分配功能</a:t>
            </a:r>
            <a:r>
              <a:rPr lang="en-US" altLang="zh-CN" sz="2800" b="1">
                <a:latin typeface="Courier New"/>
              </a:rPr>
              <a:t>——</a:t>
            </a:r>
            <a:r>
              <a:rPr lang="zh-CN" altLang="en-US" sz="2800" b="1"/>
              <a:t>为用户程序分配内存空间；</a:t>
            </a:r>
          </a:p>
          <a:p>
            <a:pPr marL="373063" indent="-373063">
              <a:buFontTx/>
              <a:buNone/>
            </a:pPr>
            <a:r>
              <a:rPr lang="zh-CN" altLang="en-US" sz="2800" b="1"/>
              <a:t>  ③内存回收功能</a:t>
            </a:r>
            <a:r>
              <a:rPr lang="en-US" altLang="zh-CN" sz="2800" b="1">
                <a:latin typeface="Courier New"/>
              </a:rPr>
              <a:t>——</a:t>
            </a:r>
            <a:r>
              <a:rPr lang="zh-CN" altLang="en-US" sz="2800" b="1"/>
              <a:t>当用户不再需要的内存时，系统能回收内存的功能。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>
          <a:xfrm>
            <a:off x="226368" y="1297360"/>
            <a:ext cx="4067175" cy="864518"/>
          </a:xfrm>
        </p:spPr>
        <p:txBody>
          <a:bodyPr/>
          <a:lstStyle/>
          <a:p>
            <a:r>
              <a:rPr lang="en-US" altLang="zh-CN" sz="4000" b="0" dirty="0"/>
              <a:t>2</a:t>
            </a:r>
            <a:r>
              <a:rPr lang="zh-CN" altLang="en-US" sz="4000" b="0" dirty="0"/>
              <a:t>．内存保护  </a:t>
            </a:r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1988840"/>
            <a:ext cx="7704138" cy="4318000"/>
          </a:xfrm>
        </p:spPr>
        <p:txBody>
          <a:bodyPr/>
          <a:lstStyle/>
          <a:p>
            <a:r>
              <a:rPr lang="zh-CN" altLang="en-US" b="1"/>
              <a:t>内存保护的主要任务：</a:t>
            </a:r>
          </a:p>
          <a:p>
            <a:pPr>
              <a:buFontTx/>
              <a:buNone/>
            </a:pPr>
            <a:r>
              <a:rPr lang="zh-CN" altLang="en-US" b="1"/>
              <a:t>   是确保每道用户程序都只在自己的内存空间内运行，彼此互不干扰。</a:t>
            </a:r>
          </a:p>
          <a:p>
            <a:r>
              <a:rPr lang="zh-CN" altLang="en-US" b="1"/>
              <a:t>内存保护机制：</a:t>
            </a:r>
          </a:p>
          <a:p>
            <a:pPr>
              <a:buFontTx/>
              <a:buNone/>
            </a:pPr>
            <a:r>
              <a:rPr lang="zh-CN" altLang="en-US" b="1"/>
              <a:t>    是设置两个界限寄存器，越界检查都由硬件实现 </a:t>
            </a:r>
            <a:endParaRPr lang="zh-CN" alt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 noChangeArrowheads="1"/>
          </p:cNvSpPr>
          <p:nvPr>
            <p:ph/>
          </p:nvPr>
        </p:nvSpPr>
        <p:spPr>
          <a:xfrm>
            <a:off x="609600" y="990600"/>
            <a:ext cx="7804150" cy="54864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zh-CN" sz="4400" b="1"/>
              <a:t>3</a:t>
            </a:r>
            <a:r>
              <a:rPr lang="zh-CN" altLang="en-US" sz="4400" b="1"/>
              <a:t>．地址映射 </a:t>
            </a:r>
          </a:p>
          <a:p>
            <a:pPr marL="0" indent="0">
              <a:buFontTx/>
              <a:buNone/>
            </a:pPr>
            <a:r>
              <a:rPr lang="zh-CN" altLang="en-US" b="1"/>
              <a:t>   地址空间 </a:t>
            </a:r>
            <a:r>
              <a:rPr lang="en-US" altLang="zh-CN" b="1">
                <a:latin typeface="楷体"/>
              </a:rPr>
              <a:t>——</a:t>
            </a:r>
            <a:r>
              <a:rPr lang="zh-CN" altLang="en-US" b="1"/>
              <a:t>目标程序或装入程序限定的空间，称为</a:t>
            </a:r>
            <a:r>
              <a:rPr lang="zh-CN" altLang="en-US" b="1">
                <a:latin typeface="Courier New"/>
              </a:rPr>
              <a:t>“</a:t>
            </a:r>
            <a:r>
              <a:rPr lang="zh-CN" altLang="en-US" b="1"/>
              <a:t>地址空间</a:t>
            </a:r>
            <a:r>
              <a:rPr lang="zh-CN" altLang="en-US" b="1">
                <a:latin typeface="Courier New"/>
              </a:rPr>
              <a:t>”</a:t>
            </a:r>
            <a:r>
              <a:rPr lang="zh-CN" altLang="en-US" b="1"/>
              <a:t>。单元的编号称为逻辑地址，又称为相对地址。</a:t>
            </a:r>
          </a:p>
          <a:p>
            <a:pPr marL="0" indent="0" algn="just">
              <a:buFontTx/>
              <a:buNone/>
            </a:pPr>
            <a:r>
              <a:rPr lang="zh-CN" altLang="en-US" b="1"/>
              <a:t>   内存空间</a:t>
            </a:r>
            <a:r>
              <a:rPr lang="en-US" altLang="zh-CN" b="1">
                <a:latin typeface="Courier New"/>
              </a:rPr>
              <a:t>——</a:t>
            </a:r>
            <a:r>
              <a:rPr lang="zh-CN" altLang="en-US" b="1"/>
              <a:t>由内存中的一系列单元所限定的地址范围称为</a:t>
            </a:r>
            <a:r>
              <a:rPr lang="zh-CN" altLang="en-US" b="1">
                <a:latin typeface="Courier New"/>
              </a:rPr>
              <a:t>“</a:t>
            </a:r>
            <a:r>
              <a:rPr lang="zh-CN" altLang="en-US" b="1"/>
              <a:t>内存空间</a:t>
            </a:r>
            <a:r>
              <a:rPr lang="zh-CN" altLang="en-US" b="1">
                <a:latin typeface="Courier New"/>
              </a:rPr>
              <a:t>”</a:t>
            </a:r>
            <a:r>
              <a:rPr lang="zh-CN" altLang="en-US" b="1"/>
              <a:t>，其中的地址称为</a:t>
            </a:r>
            <a:r>
              <a:rPr lang="zh-CN" altLang="en-US" b="1">
                <a:latin typeface="Courier New"/>
              </a:rPr>
              <a:t>“</a:t>
            </a:r>
            <a:r>
              <a:rPr lang="zh-CN" altLang="en-US" b="1"/>
              <a:t>物理地址</a:t>
            </a:r>
            <a:r>
              <a:rPr lang="zh-CN" altLang="en-US" b="1">
                <a:latin typeface="Courier New"/>
              </a:rPr>
              <a:t>”</a:t>
            </a:r>
            <a:r>
              <a:rPr lang="zh-CN" altLang="en-US" b="1"/>
              <a:t>。</a:t>
            </a:r>
          </a:p>
          <a:p>
            <a:pPr marL="0" indent="0" algn="just">
              <a:buFontTx/>
              <a:buNone/>
            </a:pPr>
            <a:r>
              <a:rPr lang="zh-CN" altLang="en-US" b="1"/>
              <a:t>   地址映射</a:t>
            </a:r>
            <a:r>
              <a:rPr lang="en-US" altLang="zh-CN" b="1">
                <a:latin typeface="Courier New"/>
              </a:rPr>
              <a:t>——</a:t>
            </a:r>
            <a:r>
              <a:rPr lang="zh-CN" altLang="en-US" b="1"/>
              <a:t>运行时，将地址空间中的逻辑地址转换为内存空间中与之对应的物理地址，称为地址映射 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课程特点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内容多</a:t>
            </a:r>
          </a:p>
          <a:p>
            <a:pPr lvl="1"/>
            <a:r>
              <a:rPr lang="zh-CN" altLang="en-US" dirty="0"/>
              <a:t>涉及计算机各个方面</a:t>
            </a:r>
          </a:p>
          <a:p>
            <a:r>
              <a:rPr lang="zh-CN" altLang="en-US" dirty="0"/>
              <a:t>内容抽象</a:t>
            </a:r>
          </a:p>
          <a:p>
            <a:pPr lvl="1"/>
            <a:r>
              <a:rPr lang="zh-CN" altLang="en-US" dirty="0"/>
              <a:t>不易找到直观形象的例子</a:t>
            </a:r>
          </a:p>
          <a:p>
            <a:r>
              <a:rPr lang="zh-CN" altLang="en-US" dirty="0"/>
              <a:t>概念性强</a:t>
            </a:r>
          </a:p>
          <a:p>
            <a:pPr lvl="1"/>
            <a:r>
              <a:rPr lang="zh-CN" altLang="en-US" dirty="0"/>
              <a:t>太多的定义</a:t>
            </a:r>
          </a:p>
          <a:p>
            <a:r>
              <a:rPr lang="zh-CN" altLang="en-US" dirty="0"/>
              <a:t>枯燥、授课难度较大</a:t>
            </a:r>
          </a:p>
          <a:p>
            <a:pPr lvl="1"/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42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/>
          </p:nvPr>
        </p:nvSpPr>
        <p:spPr>
          <a:xfrm>
            <a:off x="533400" y="1066800"/>
            <a:ext cx="8077200" cy="51054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4400" b="1"/>
              <a:t>4</a:t>
            </a:r>
            <a:r>
              <a:rPr lang="zh-CN" altLang="en-US" sz="4400" b="1"/>
              <a:t>．内存扩充</a:t>
            </a:r>
            <a:r>
              <a:rPr lang="zh-CN" altLang="en-US" b="1"/>
              <a:t> </a:t>
            </a:r>
          </a:p>
          <a:p>
            <a:r>
              <a:rPr lang="zh-CN" altLang="en-US" b="1"/>
              <a:t>借助于虚拟存储技术</a:t>
            </a:r>
          </a:p>
          <a:p>
            <a:pPr>
              <a:buFontTx/>
              <a:buNone/>
            </a:pPr>
            <a:r>
              <a:rPr lang="zh-CN" altLang="en-US" sz="2400" b="1"/>
              <a:t>    从逻辑上去扩充内存容量，使用户所感觉到的内存容量比实际内存容量大得多； </a:t>
            </a:r>
          </a:p>
          <a:p>
            <a:r>
              <a:rPr lang="zh-CN" altLang="en-US" b="1"/>
              <a:t>扩充内存必须具有内存扩充机制：</a:t>
            </a:r>
          </a:p>
          <a:p>
            <a:pPr algn="just">
              <a:buFontTx/>
              <a:buNone/>
            </a:pPr>
            <a:r>
              <a:rPr lang="zh-CN" altLang="en-US" b="1"/>
              <a:t>  </a:t>
            </a:r>
            <a:r>
              <a:rPr lang="zh-CN" altLang="en-US" sz="2400" b="1"/>
              <a:t>（</a:t>
            </a:r>
            <a:r>
              <a:rPr lang="en-US" altLang="zh-CN" sz="2400" b="1"/>
              <a:t>1</a:t>
            </a:r>
            <a:r>
              <a:rPr lang="zh-CN" altLang="en-US" sz="2400" b="1"/>
              <a:t>）请求调入功能。在程序运行过程中，若所需的程序和数据尚未装入内存，可由</a:t>
            </a:r>
            <a:r>
              <a:rPr lang="en-US" altLang="zh-CN" sz="2400" b="1"/>
              <a:t>OS</a:t>
            </a:r>
            <a:r>
              <a:rPr lang="zh-CN" altLang="en-US" sz="2400" b="1"/>
              <a:t>从磁盘中将所需部分调入内存，继续运行。</a:t>
            </a:r>
          </a:p>
          <a:p>
            <a:pPr algn="just">
              <a:buFontTx/>
              <a:buNone/>
            </a:pPr>
            <a:r>
              <a:rPr lang="zh-CN" altLang="en-US" sz="2400" b="1"/>
              <a:t>  （</a:t>
            </a:r>
            <a:r>
              <a:rPr lang="en-US" altLang="zh-CN" sz="2400" b="1"/>
              <a:t>2</a:t>
            </a:r>
            <a:r>
              <a:rPr lang="zh-CN" altLang="en-US" sz="2400" b="1"/>
              <a:t>）置换功能。将内存中的一部分暂时不用的程序和数据调出到磁盘上，然后再将所需调入的部分装入内存。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332656"/>
            <a:ext cx="7884368" cy="838200"/>
          </a:xfrm>
        </p:spPr>
        <p:txBody>
          <a:bodyPr/>
          <a:lstStyle/>
          <a:p>
            <a:r>
              <a:rPr lang="en-US" altLang="zh-CN" b="0" dirty="0"/>
              <a:t> 1.7.3 </a:t>
            </a:r>
            <a:r>
              <a:rPr lang="zh-CN" altLang="en-US" b="0" dirty="0"/>
              <a:t>设备管理功能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828800"/>
            <a:ext cx="7772400" cy="4267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b="1"/>
              <a:t>设备管理的主要任务：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800" b="1"/>
              <a:t>   是完成用户进程提出的</a:t>
            </a:r>
            <a:r>
              <a:rPr lang="en-US" altLang="zh-CN" sz="2800" b="1"/>
              <a:t>I/O</a:t>
            </a:r>
            <a:r>
              <a:rPr lang="zh-CN" altLang="en-US" sz="2800" b="1"/>
              <a:t>请求；为用户进程分配其所需的</a:t>
            </a:r>
            <a:r>
              <a:rPr lang="en-US" altLang="zh-CN" sz="2800" b="1"/>
              <a:t>I</a:t>
            </a:r>
            <a:r>
              <a:rPr lang="zh-CN" altLang="en-US" sz="2800" b="1"/>
              <a:t>／</a:t>
            </a:r>
            <a:r>
              <a:rPr lang="en-US" altLang="zh-CN" sz="2800" b="1"/>
              <a:t>O</a:t>
            </a:r>
            <a:r>
              <a:rPr lang="zh-CN" altLang="en-US" sz="2800" b="1"/>
              <a:t>设备；提高</a:t>
            </a:r>
            <a:r>
              <a:rPr lang="en-US" altLang="zh-CN" sz="2800" b="1"/>
              <a:t>CPU</a:t>
            </a:r>
            <a:r>
              <a:rPr lang="zh-CN" altLang="en-US" sz="2800" b="1"/>
              <a:t>和</a:t>
            </a:r>
            <a:r>
              <a:rPr lang="en-US" altLang="zh-CN" sz="2800" b="1"/>
              <a:t>I</a:t>
            </a:r>
            <a:r>
              <a:rPr lang="zh-CN" altLang="en-US" sz="2800" b="1"/>
              <a:t>／</a:t>
            </a:r>
            <a:r>
              <a:rPr lang="en-US" altLang="zh-CN" sz="2800" b="1"/>
              <a:t>O</a:t>
            </a:r>
            <a:r>
              <a:rPr lang="zh-CN" altLang="en-US" sz="2800" b="1"/>
              <a:t>设备的利用率；提高</a:t>
            </a:r>
            <a:r>
              <a:rPr lang="en-US" altLang="zh-CN" sz="2800" b="1"/>
              <a:t>I</a:t>
            </a:r>
            <a:r>
              <a:rPr lang="zh-CN" altLang="en-US" sz="2800" b="1"/>
              <a:t>／</a:t>
            </a:r>
            <a:r>
              <a:rPr lang="en-US" altLang="zh-CN" sz="2800" b="1"/>
              <a:t>O</a:t>
            </a:r>
            <a:r>
              <a:rPr lang="zh-CN" altLang="en-US" sz="2800" b="1"/>
              <a:t>速度；方便用户使用</a:t>
            </a:r>
            <a:r>
              <a:rPr lang="en-US" altLang="zh-CN" sz="2800" b="1"/>
              <a:t>I</a:t>
            </a:r>
            <a:r>
              <a:rPr lang="zh-CN" altLang="en-US" sz="2800" b="1"/>
              <a:t>／</a:t>
            </a:r>
            <a:r>
              <a:rPr lang="en-US" altLang="zh-CN" sz="2800" b="1"/>
              <a:t>O</a:t>
            </a:r>
            <a:r>
              <a:rPr lang="zh-CN" altLang="en-US" sz="2800" b="1"/>
              <a:t>设备。</a:t>
            </a:r>
          </a:p>
          <a:p>
            <a:pPr algn="just">
              <a:lnSpc>
                <a:spcPct val="90000"/>
              </a:lnSpc>
            </a:pPr>
            <a:r>
              <a:rPr lang="zh-CN" altLang="en-US" b="1"/>
              <a:t>设备管理具有的功能：</a:t>
            </a:r>
          </a:p>
          <a:p>
            <a:pPr algn="just">
              <a:lnSpc>
                <a:spcPct val="90000"/>
              </a:lnSpc>
              <a:buFontTx/>
              <a:buNone/>
            </a:pPr>
            <a:r>
              <a:rPr lang="zh-CN" altLang="en-US" sz="2800" b="1"/>
              <a:t> </a:t>
            </a:r>
            <a:r>
              <a:rPr lang="en-US" altLang="zh-CN" sz="2800" b="1"/>
              <a:t>1</a:t>
            </a:r>
            <a:r>
              <a:rPr lang="zh-CN" altLang="en-US" sz="2800" b="1"/>
              <a:t>．缓冲管理：有效地缓和</a:t>
            </a:r>
            <a:r>
              <a:rPr lang="en-US" altLang="zh-CN" sz="2800" b="1"/>
              <a:t>CPU</a:t>
            </a:r>
            <a:r>
              <a:rPr lang="zh-CN" altLang="en-US" sz="2800" b="1"/>
              <a:t>和</a:t>
            </a:r>
            <a:r>
              <a:rPr lang="en-US" altLang="zh-CN" sz="2800" b="1"/>
              <a:t>1</a:t>
            </a:r>
            <a:r>
              <a:rPr lang="zh-CN" altLang="en-US" sz="2800" b="1"/>
              <a:t>／</a:t>
            </a:r>
            <a:r>
              <a:rPr lang="en-US" altLang="zh-CN" sz="2800" b="1"/>
              <a:t>O</a:t>
            </a:r>
            <a:r>
              <a:rPr lang="zh-CN" altLang="en-US" sz="2800" b="1"/>
              <a:t>设备速度不匹配的矛盾 ，提高</a:t>
            </a:r>
            <a:r>
              <a:rPr lang="en-US" altLang="zh-CN" sz="2800" b="1"/>
              <a:t>CPU</a:t>
            </a:r>
            <a:r>
              <a:rPr lang="zh-CN" altLang="en-US" sz="2800" b="1"/>
              <a:t>的利用率。</a:t>
            </a:r>
          </a:p>
          <a:p>
            <a:pPr algn="just">
              <a:lnSpc>
                <a:spcPct val="90000"/>
              </a:lnSpc>
              <a:buFontTx/>
              <a:buNone/>
            </a:pPr>
            <a:r>
              <a:rPr lang="zh-CN" altLang="en-US" sz="2800" b="1"/>
              <a:t>    对于不同的系统，可以采用不同的缓冲区机制 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/>
          </p:nvPr>
        </p:nvSpPr>
        <p:spPr>
          <a:xfrm>
            <a:off x="533400" y="990600"/>
            <a:ext cx="8229600" cy="5514975"/>
          </a:xfrm>
        </p:spPr>
        <p:txBody>
          <a:bodyPr/>
          <a:lstStyle/>
          <a:p>
            <a:pPr algn="just">
              <a:buFontTx/>
              <a:buNone/>
            </a:pPr>
            <a:r>
              <a:rPr lang="en-US" altLang="zh-CN" sz="4400" b="1"/>
              <a:t>2</a:t>
            </a:r>
            <a:r>
              <a:rPr lang="zh-CN" altLang="en-US" sz="4400" b="1"/>
              <a:t>．设备分配</a:t>
            </a:r>
          </a:p>
          <a:p>
            <a:pPr algn="just">
              <a:buFontTx/>
              <a:buNone/>
            </a:pPr>
            <a:r>
              <a:rPr lang="zh-CN" altLang="en-US" b="1"/>
              <a:t>   ①设备分配的基本任务，是根据用户进程的</a:t>
            </a:r>
            <a:r>
              <a:rPr lang="en-US" altLang="zh-CN" b="1"/>
              <a:t>I</a:t>
            </a:r>
            <a:r>
              <a:rPr lang="zh-CN" altLang="en-US" b="1"/>
              <a:t>／</a:t>
            </a:r>
            <a:r>
              <a:rPr lang="en-US" altLang="zh-CN" b="1"/>
              <a:t>O</a:t>
            </a:r>
            <a:r>
              <a:rPr lang="zh-CN" altLang="en-US" b="1"/>
              <a:t>请求，按照某种设备分配策略，为之分配其所需的设备。</a:t>
            </a:r>
          </a:p>
          <a:p>
            <a:pPr algn="just">
              <a:buFontTx/>
              <a:buNone/>
            </a:pPr>
            <a:r>
              <a:rPr lang="zh-CN" altLang="en-US" b="1"/>
              <a:t>   ②为了实现设备分配，系统中应设置设备控制表、控制器控制表等数据结构，用于记录设备及控制器的标识符和状态，以供进行设备分配时参考。</a:t>
            </a:r>
          </a:p>
          <a:p>
            <a:pPr algn="just">
              <a:buFontTx/>
              <a:buNone/>
            </a:pPr>
            <a:r>
              <a:rPr lang="zh-CN" altLang="en-US" b="1"/>
              <a:t>   ③不同的设备类型（独占、共享）而采用不同的设备分配方式。   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ChangeArrowheads="1"/>
          </p:cNvSpPr>
          <p:nvPr>
            <p:ph/>
          </p:nvPr>
        </p:nvSpPr>
        <p:spPr>
          <a:xfrm>
            <a:off x="228600" y="1143000"/>
            <a:ext cx="8458200" cy="5105400"/>
          </a:xfrm>
        </p:spPr>
        <p:txBody>
          <a:bodyPr/>
          <a:lstStyle/>
          <a:p>
            <a:pPr marL="476250" indent="-476250" algn="just">
              <a:buFontTx/>
              <a:buNone/>
            </a:pPr>
            <a:r>
              <a:rPr lang="en-US" altLang="zh-CN" sz="4400" b="1"/>
              <a:t>3</a:t>
            </a:r>
            <a:r>
              <a:rPr lang="zh-CN" altLang="en-US" sz="4400" b="1"/>
              <a:t>．设备处理</a:t>
            </a:r>
          </a:p>
          <a:p>
            <a:pPr marL="476250" indent="-476250" algn="just"/>
            <a:r>
              <a:rPr lang="zh-CN" altLang="en-US" b="1"/>
              <a:t>设备处理程序又称为设备驱动程序。</a:t>
            </a:r>
          </a:p>
          <a:p>
            <a:pPr marL="476250" indent="-476250" algn="just"/>
            <a:r>
              <a:rPr lang="zh-CN" altLang="en-US" b="1"/>
              <a:t>设备处理其基本任务：是用于实现</a:t>
            </a:r>
            <a:r>
              <a:rPr lang="en-US" altLang="zh-CN" b="1"/>
              <a:t>CPU</a:t>
            </a:r>
            <a:r>
              <a:rPr lang="zh-CN" altLang="en-US" b="1"/>
              <a:t>和设备控制器之间的通信，即由</a:t>
            </a:r>
            <a:r>
              <a:rPr lang="en-US" altLang="zh-CN" b="1"/>
              <a:t>CPU</a:t>
            </a:r>
            <a:r>
              <a:rPr lang="zh-CN" altLang="en-US" b="1"/>
              <a:t>向设备控制器发出</a:t>
            </a:r>
            <a:r>
              <a:rPr lang="en-US" altLang="zh-CN" b="1"/>
              <a:t>I</a:t>
            </a:r>
            <a:r>
              <a:rPr lang="zh-CN" altLang="en-US" b="1"/>
              <a:t>／</a:t>
            </a:r>
            <a:r>
              <a:rPr lang="en-US" altLang="zh-CN" b="1"/>
              <a:t>O</a:t>
            </a:r>
            <a:r>
              <a:rPr lang="zh-CN" altLang="en-US" b="1"/>
              <a:t>命令，要求它完成指定的</a:t>
            </a:r>
            <a:r>
              <a:rPr lang="en-US" altLang="zh-CN" b="1"/>
              <a:t>I</a:t>
            </a:r>
            <a:r>
              <a:rPr lang="zh-CN" altLang="en-US" b="1"/>
              <a:t>／</a:t>
            </a:r>
            <a:r>
              <a:rPr lang="en-US" altLang="zh-CN" b="1"/>
              <a:t>O</a:t>
            </a:r>
            <a:r>
              <a:rPr lang="zh-CN" altLang="en-US" b="1"/>
              <a:t>操作；反之由</a:t>
            </a:r>
            <a:r>
              <a:rPr lang="en-US" altLang="zh-CN" b="1"/>
              <a:t>CPU</a:t>
            </a:r>
            <a:r>
              <a:rPr lang="zh-CN" altLang="en-US" b="1"/>
              <a:t>接收从控制器发来的中断请求，并给予迅速的响应和相应的处理。</a:t>
            </a:r>
          </a:p>
          <a:p>
            <a:pPr marL="476250" indent="-476250" algn="just"/>
            <a:r>
              <a:rPr lang="zh-CN" altLang="en-US" b="1"/>
              <a:t>处理过程 ：检查请求的合法性→设备空闲否？→向控制器发</a:t>
            </a:r>
            <a:r>
              <a:rPr lang="en-US" altLang="zh-CN" b="1"/>
              <a:t>I/O</a:t>
            </a:r>
            <a:r>
              <a:rPr lang="zh-CN" altLang="en-US" b="1"/>
              <a:t>命令→启动</a:t>
            </a:r>
            <a:r>
              <a:rPr lang="en-US" altLang="zh-CN" b="1"/>
              <a:t>I/O</a:t>
            </a:r>
            <a:r>
              <a:rPr lang="zh-CN" altLang="en-US" b="1"/>
              <a:t>执行。 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1.7.4 </a:t>
            </a:r>
            <a:r>
              <a:rPr lang="zh-CN" altLang="en-US" b="0"/>
              <a:t>文件管理功能</a:t>
            </a:r>
          </a:p>
        </p:txBody>
      </p:sp>
      <p:sp>
        <p:nvSpPr>
          <p:cNvPr id="19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b="1"/>
              <a:t>文件管理的主要任务：是对用户文件和系统文件进行管理，以方便用户使用，并保证文件的安全性。</a:t>
            </a:r>
          </a:p>
          <a:p>
            <a:pPr>
              <a:lnSpc>
                <a:spcPct val="90000"/>
              </a:lnSpc>
            </a:pPr>
            <a:r>
              <a:rPr lang="zh-CN" altLang="en-US" b="1"/>
              <a:t>文件管理的主要功能：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b="1"/>
              <a:t> </a:t>
            </a:r>
            <a:r>
              <a:rPr lang="en-US" altLang="zh-CN" b="1"/>
              <a:t>1</a:t>
            </a:r>
            <a:r>
              <a:rPr lang="zh-CN" altLang="en-US" b="1"/>
              <a:t>．文件存储空间的管理 </a:t>
            </a:r>
            <a:r>
              <a:rPr lang="en-US" altLang="zh-CN" b="1">
                <a:latin typeface="楷体"/>
              </a:rPr>
              <a:t>——</a:t>
            </a:r>
            <a:r>
              <a:rPr lang="zh-CN" altLang="en-US" b="1"/>
              <a:t>是对诸多文件及文件的存储空间，实施统一的管理。基于数据结构（</a:t>
            </a:r>
            <a:r>
              <a:rPr lang="en-US" altLang="zh-CN" b="1"/>
              <a:t>MCB</a:t>
            </a:r>
            <a:r>
              <a:rPr lang="zh-CN" altLang="en-US" b="1"/>
              <a:t>）对存储空间进行分配和回收的功能。 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/>
          </p:nvPr>
        </p:nvSpPr>
        <p:spPr>
          <a:xfrm>
            <a:off x="914400" y="1340768"/>
            <a:ext cx="7804150" cy="4936207"/>
          </a:xfrm>
        </p:spPr>
        <p:txBody>
          <a:bodyPr/>
          <a:lstStyle/>
          <a:p>
            <a:pPr algn="just">
              <a:buFontTx/>
              <a:buNone/>
            </a:pPr>
            <a:r>
              <a:rPr lang="en-US" altLang="zh-CN" sz="4000" b="1" dirty="0">
                <a:solidFill>
                  <a:schemeClr val="tx2"/>
                </a:solidFill>
              </a:rPr>
              <a:t>2</a:t>
            </a:r>
            <a:r>
              <a:rPr lang="zh-CN" altLang="en-US" sz="4000" b="1" dirty="0">
                <a:solidFill>
                  <a:schemeClr val="tx2"/>
                </a:solidFill>
              </a:rPr>
              <a:t>．目录管理</a:t>
            </a:r>
          </a:p>
          <a:p>
            <a:pPr algn="just">
              <a:buFontTx/>
              <a:buNone/>
            </a:pPr>
            <a:r>
              <a:rPr lang="zh-CN" altLang="en-US" b="1" dirty="0"/>
              <a:t>    为每个文件建立目录项，并对众多的目录项加以有效的组织与管理（例如，按名存取，文件共享 ）。</a:t>
            </a:r>
          </a:p>
          <a:p>
            <a:pPr algn="just">
              <a:buFontTx/>
              <a:buNone/>
            </a:pPr>
            <a:r>
              <a:rPr lang="zh-CN" altLang="en-US" b="1" dirty="0"/>
              <a:t>        </a:t>
            </a:r>
            <a:endParaRPr lang="zh-CN" altLang="en-US" sz="2800" b="1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/>
          </p:nvPr>
        </p:nvSpPr>
        <p:spPr>
          <a:xfrm>
            <a:off x="1143000" y="838200"/>
            <a:ext cx="7804150" cy="5514975"/>
          </a:xfrm>
        </p:spPr>
        <p:txBody>
          <a:bodyPr/>
          <a:lstStyle/>
          <a:p>
            <a:pPr algn="just">
              <a:buFontTx/>
              <a:buNone/>
            </a:pPr>
            <a:r>
              <a:rPr lang="en-US" altLang="zh-CN" sz="4000" b="1">
                <a:solidFill>
                  <a:schemeClr val="tx2"/>
                </a:solidFill>
              </a:rPr>
              <a:t>3</a:t>
            </a:r>
            <a:r>
              <a:rPr lang="zh-CN" altLang="en-US" sz="4000" b="1">
                <a:solidFill>
                  <a:schemeClr val="tx2"/>
                </a:solidFill>
              </a:rPr>
              <a:t>．文件的读／写管理和保护</a:t>
            </a:r>
          </a:p>
          <a:p>
            <a:pPr algn="just">
              <a:buFontTx/>
              <a:buNone/>
            </a:pPr>
            <a:r>
              <a:rPr lang="zh-CN" altLang="en-US" sz="2800" b="1"/>
              <a:t>   </a:t>
            </a:r>
          </a:p>
          <a:p>
            <a:pPr algn="just">
              <a:buFontTx/>
              <a:buNone/>
            </a:pPr>
            <a:r>
              <a:rPr lang="zh-CN" altLang="en-US" sz="2800" b="1"/>
              <a:t>（</a:t>
            </a:r>
            <a:r>
              <a:rPr lang="en-US" altLang="zh-CN" sz="2800" b="1"/>
              <a:t>1</a:t>
            </a:r>
            <a:r>
              <a:rPr lang="zh-CN" altLang="en-US" sz="2800" b="1"/>
              <a:t>）文件的读／写管理：是根据用户的请求，从外存中读取数据或将数据写入外存。 </a:t>
            </a:r>
          </a:p>
          <a:p>
            <a:pPr algn="just">
              <a:buFontTx/>
              <a:buNone/>
            </a:pPr>
            <a:r>
              <a:rPr lang="zh-CN" altLang="en-US" sz="2800" b="1"/>
              <a:t> （</a:t>
            </a:r>
            <a:r>
              <a:rPr lang="en-US" altLang="zh-CN" sz="2800" b="1"/>
              <a:t>2</a:t>
            </a:r>
            <a:r>
              <a:rPr lang="zh-CN" altLang="en-US" sz="2800" b="1"/>
              <a:t>）文件保护：即存取控制功能：</a:t>
            </a:r>
          </a:p>
          <a:p>
            <a:pPr algn="just">
              <a:buFontTx/>
              <a:buNone/>
            </a:pPr>
            <a:r>
              <a:rPr lang="zh-CN" altLang="en-US" sz="2800" b="1"/>
              <a:t>            ①防止未经核准的用户存取文件；</a:t>
            </a:r>
          </a:p>
          <a:p>
            <a:pPr algn="just">
              <a:buFontTx/>
              <a:buNone/>
            </a:pPr>
            <a:r>
              <a:rPr lang="zh-CN" altLang="en-US" sz="2800" b="1"/>
              <a:t>            ②防止冒名顶替存取文件；</a:t>
            </a:r>
          </a:p>
          <a:p>
            <a:pPr algn="just">
              <a:buFontTx/>
              <a:buNone/>
            </a:pPr>
            <a:r>
              <a:rPr lang="zh-CN" altLang="en-US" sz="2800" b="1"/>
              <a:t>            ③防止以不正确的方式使用文件。  </a:t>
            </a:r>
          </a:p>
          <a:p>
            <a:endParaRPr lang="en-US" altLang="zh-CN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99" y="265113"/>
            <a:ext cx="6975425" cy="762000"/>
          </a:xfrm>
        </p:spPr>
        <p:txBody>
          <a:bodyPr/>
          <a:lstStyle/>
          <a:p>
            <a:r>
              <a:rPr lang="en-US" altLang="zh-CN" dirty="0"/>
              <a:t>   1.7.5 </a:t>
            </a:r>
            <a:r>
              <a:rPr lang="zh-CN" altLang="en-US" dirty="0"/>
              <a:t>用户接口</a:t>
            </a:r>
            <a:r>
              <a:rPr lang="zh-CN" altLang="en-US" b="0" dirty="0">
                <a:solidFill>
                  <a:srgbClr val="0000CC"/>
                </a:solidFill>
                <a:latin typeface="黑体" pitchFamily="49" charset="-122"/>
              </a:rPr>
              <a:t> </a:t>
            </a:r>
          </a:p>
        </p:txBody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6411" y="1412776"/>
            <a:ext cx="8305800" cy="46482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3600" b="1" dirty="0"/>
              <a:t>1</a:t>
            </a:r>
            <a:r>
              <a:rPr lang="zh-CN" altLang="en-US" sz="3600" b="1" dirty="0"/>
              <a:t>．命令接口</a:t>
            </a:r>
            <a:r>
              <a:rPr lang="en-US" altLang="zh-CN" sz="3600" b="1" dirty="0">
                <a:latin typeface="楷体"/>
              </a:rPr>
              <a:t>——</a:t>
            </a:r>
            <a:r>
              <a:rPr lang="zh-CN" altLang="en-US" sz="3600" b="1" dirty="0"/>
              <a:t>用户可通过该接口向作业发出命令以控制作业的运行。 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800" b="1" dirty="0"/>
              <a:t>（</a:t>
            </a:r>
            <a:r>
              <a:rPr lang="en-US" altLang="zh-CN" sz="2800" b="1" dirty="0"/>
              <a:t>1</a:t>
            </a:r>
            <a:r>
              <a:rPr lang="zh-CN" altLang="en-US" sz="2800" b="1" dirty="0"/>
              <a:t>）联机用户接口：这是为联机用户提供的，它由一组键盘操作命令及命令解释程序所组成。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800" b="1" dirty="0"/>
              <a:t>（</a:t>
            </a:r>
            <a:r>
              <a:rPr lang="en-US" altLang="zh-CN" sz="2800" b="1" dirty="0"/>
              <a:t>2</a:t>
            </a:r>
            <a:r>
              <a:rPr lang="zh-CN" altLang="en-US" sz="2800" b="1" dirty="0"/>
              <a:t>）脱机用户接口：用户用</a:t>
            </a:r>
            <a:r>
              <a:rPr lang="en-US" altLang="zh-CN" sz="2800" b="1" dirty="0"/>
              <a:t>JCL</a:t>
            </a:r>
            <a:r>
              <a:rPr lang="zh-CN" altLang="en-US" sz="2800" b="1" dirty="0"/>
              <a:t>把需要对作业进行的控制和干预，事先写在作业说明书上，然后将作业连同作业说明书一起提供给系统。当系统调度到该作业运行时，再调用命令解释程序，对作业说明书上的命令，逐条地解释执行。该接口即为批处理接口。 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ChangeArrowheads="1"/>
          </p:cNvSpPr>
          <p:nvPr>
            <p:ph/>
          </p:nvPr>
        </p:nvSpPr>
        <p:spPr>
          <a:xfrm>
            <a:off x="609600" y="1143000"/>
            <a:ext cx="8305800" cy="5514975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/>
              <a:t> </a:t>
            </a:r>
            <a:r>
              <a:rPr lang="en-US" altLang="zh-CN" sz="3600" b="1"/>
              <a:t>2</a:t>
            </a:r>
            <a:r>
              <a:rPr lang="zh-CN" altLang="en-US" sz="3600" b="1"/>
              <a:t>．程序接口</a:t>
            </a:r>
            <a:r>
              <a:rPr lang="zh-CN" altLang="en-US" b="1"/>
              <a:t> </a:t>
            </a:r>
          </a:p>
          <a:p>
            <a:r>
              <a:rPr lang="zh-CN" altLang="en-US" b="1"/>
              <a:t>该接口是为用户程序在执行中访问系统资源而设置的，是用户程序取得操作系统服务的惟一途径。</a:t>
            </a:r>
          </a:p>
          <a:p>
            <a:r>
              <a:rPr lang="zh-CN" altLang="en-US" b="1"/>
              <a:t>它是由一组系统调用组成，每一个系统调用都是一个能完成特定功能的子程序，每当应用程序要求</a:t>
            </a:r>
            <a:r>
              <a:rPr lang="en-US" altLang="zh-CN" b="1"/>
              <a:t>OS</a:t>
            </a:r>
            <a:r>
              <a:rPr lang="zh-CN" altLang="en-US" b="1"/>
              <a:t>提供某种服务（功能）时，便调用具有相应功能的系统调用。 </a:t>
            </a:r>
          </a:p>
          <a:p>
            <a:r>
              <a:rPr lang="zh-CN" altLang="en-US" b="1"/>
              <a:t>不同的系统其调用形式不同。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ChangeArrowheads="1"/>
          </p:cNvSpPr>
          <p:nvPr>
            <p:ph/>
          </p:nvPr>
        </p:nvSpPr>
        <p:spPr>
          <a:xfrm>
            <a:off x="168275" y="1628800"/>
            <a:ext cx="8670925" cy="39338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3600" b="1" dirty="0"/>
              <a:t>3</a:t>
            </a:r>
            <a:r>
              <a:rPr lang="zh-CN" altLang="en-US" sz="3600" b="1" dirty="0"/>
              <a:t>．图形接口</a:t>
            </a:r>
          </a:p>
          <a:p>
            <a:r>
              <a:rPr lang="zh-CN" altLang="en-US" b="1" dirty="0"/>
              <a:t>图形用户接口采用了图形化的操作界面，用非常容易识别的各种图标（</a:t>
            </a:r>
            <a:r>
              <a:rPr lang="en-US" altLang="zh-CN" b="1" dirty="0"/>
              <a:t>icon</a:t>
            </a:r>
            <a:r>
              <a:rPr lang="zh-CN" altLang="en-US" b="1" dirty="0"/>
              <a:t>）来将系统的各项功能、各种应用程序和文件，直观、逼真地表示出来。用户可用鼠标或通过菜单和对话框，来完成对应用程序和文件的操作。 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课程规则</a:t>
            </a:r>
          </a:p>
        </p:txBody>
      </p:sp>
      <p:sp>
        <p:nvSpPr>
          <p:cNvPr id="9523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268760"/>
            <a:ext cx="8002588" cy="4781128"/>
          </a:xfrm>
          <a:noFill/>
          <a:ln/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en-US" b="1" dirty="0"/>
              <a:t>每次课对</a:t>
            </a:r>
            <a:r>
              <a:rPr lang="zh-CN" altLang="en-US" b="1" dirty="0"/>
              <a:t>会随机</a:t>
            </a:r>
            <a:r>
              <a:rPr lang="en-US" altLang="en-US" b="1" dirty="0"/>
              <a:t>抽</a:t>
            </a:r>
            <a:r>
              <a:rPr lang="zh-CN" altLang="en-US" b="1" dirty="0"/>
              <a:t>样回答问题；</a:t>
            </a:r>
            <a:endParaRPr lang="en-US" altLang="en-US" b="1" dirty="0"/>
          </a:p>
          <a:p>
            <a:pPr>
              <a:lnSpc>
                <a:spcPct val="130000"/>
              </a:lnSpc>
            </a:pPr>
            <a:r>
              <a:rPr lang="zh-CN" altLang="en-US" b="1" dirty="0"/>
              <a:t>按时完成理论作业以及实践作业；</a:t>
            </a:r>
          </a:p>
          <a:p>
            <a:pPr lvl="1">
              <a:lnSpc>
                <a:spcPct val="130000"/>
              </a:lnSpc>
            </a:pPr>
            <a:r>
              <a:rPr lang="en-US" altLang="zh-CN" b="1" dirty="0">
                <a:solidFill>
                  <a:srgbClr val="00B050"/>
                </a:solidFill>
              </a:rPr>
              <a:t>QQ</a:t>
            </a:r>
            <a:r>
              <a:rPr lang="zh-CN" altLang="en-US" b="1" dirty="0">
                <a:solidFill>
                  <a:srgbClr val="00B050"/>
                </a:solidFill>
              </a:rPr>
              <a:t>群：用于日常交流，在线作业</a:t>
            </a:r>
            <a:endParaRPr lang="en-US" altLang="zh-CN" b="1" dirty="0">
              <a:solidFill>
                <a:srgbClr val="00B050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b="1" dirty="0"/>
              <a:t>不定期的翻转课堂，请做好预习</a:t>
            </a:r>
            <a:endParaRPr lang="en-US" altLang="zh-CN" b="1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1.8 </a:t>
            </a:r>
            <a:r>
              <a:rPr lang="zh-CN" altLang="en-US"/>
              <a:t>操作系统的结构</a:t>
            </a:r>
          </a:p>
        </p:txBody>
      </p:sp>
      <p:sp>
        <p:nvSpPr>
          <p:cNvPr id="215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35975" cy="4852988"/>
          </a:xfrm>
        </p:spPr>
        <p:txBody>
          <a:bodyPr/>
          <a:lstStyle/>
          <a:p>
            <a:r>
              <a:rPr lang="zh-CN" altLang="en-US" dirty="0"/>
              <a:t>没有一种结构可以被称为标准</a:t>
            </a:r>
          </a:p>
          <a:p>
            <a:r>
              <a:rPr lang="zh-CN" altLang="en-US" dirty="0"/>
              <a:t>没有一种结构可以被称为完美</a:t>
            </a:r>
          </a:p>
          <a:p>
            <a:r>
              <a:rPr lang="zh-CN" altLang="en-US" dirty="0"/>
              <a:t>可能的几种结构</a:t>
            </a:r>
          </a:p>
          <a:p>
            <a:pPr lvl="1"/>
            <a:r>
              <a:rPr lang="zh-CN" altLang="en-US" dirty="0"/>
              <a:t>单体内核</a:t>
            </a:r>
            <a:endParaRPr lang="en-US" altLang="zh-CN" dirty="0"/>
          </a:p>
          <a:p>
            <a:pPr lvl="1"/>
            <a:r>
              <a:rPr lang="zh-CN" altLang="en-US" dirty="0"/>
              <a:t>微内核</a:t>
            </a:r>
            <a:endParaRPr lang="en-US" altLang="zh-CN" dirty="0"/>
          </a:p>
          <a:p>
            <a:pPr lvl="1"/>
            <a:r>
              <a:rPr lang="zh-CN" altLang="en-US" dirty="0"/>
              <a:t>层次结构</a:t>
            </a:r>
          </a:p>
          <a:p>
            <a:pPr lvl="1"/>
            <a:r>
              <a:rPr lang="zh-CN" altLang="en-US" dirty="0"/>
              <a:t>客户机</a:t>
            </a:r>
            <a:r>
              <a:rPr lang="en-US" altLang="zh-CN" dirty="0"/>
              <a:t>-</a:t>
            </a:r>
            <a:r>
              <a:rPr lang="zh-CN" altLang="en-US" dirty="0"/>
              <a:t>服务器</a:t>
            </a:r>
          </a:p>
          <a:p>
            <a:pPr lvl="1"/>
            <a:r>
              <a:rPr lang="zh-CN" altLang="en-US" dirty="0"/>
              <a:t>虚拟机</a:t>
            </a:r>
          </a:p>
          <a:p>
            <a:pPr lvl="1"/>
            <a:r>
              <a:rPr lang="en-US" altLang="zh-CN" dirty="0" err="1"/>
              <a:t>Exokernel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5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5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15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15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15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15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15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黑体"/>
        <a:cs typeface="宋体"/>
      </a:majorFont>
      <a:minorFont>
        <a:latin typeface="Arial"/>
        <a:ea typeface="楷体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统一模板2</Template>
  <TotalTime>5707</TotalTime>
  <Words>4325</Words>
  <Application>Microsoft Macintosh PowerPoint</Application>
  <PresentationFormat>On-screen Show (4:3)</PresentationFormat>
  <Paragraphs>482</Paragraphs>
  <Slides>90</Slides>
  <Notes>32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101" baseType="lpstr">
      <vt:lpstr>-apple-system</vt:lpstr>
      <vt:lpstr>楷体</vt:lpstr>
      <vt:lpstr>楷体_GB2312</vt:lpstr>
      <vt:lpstr>黑体</vt:lpstr>
      <vt:lpstr>Arial</vt:lpstr>
      <vt:lpstr>Arial Black</vt:lpstr>
      <vt:lpstr>Courier New</vt:lpstr>
      <vt:lpstr>Times New Roman</vt:lpstr>
      <vt:lpstr>Wingdings</vt:lpstr>
      <vt:lpstr>默认设计模板</vt:lpstr>
      <vt:lpstr>Image</vt:lpstr>
      <vt:lpstr>计算机操作系统 Computer Operating Systems</vt:lpstr>
      <vt:lpstr>课程资源</vt:lpstr>
      <vt:lpstr>教学安排</vt:lpstr>
      <vt:lpstr>参考读物</vt:lpstr>
      <vt:lpstr>参考读物</vt:lpstr>
      <vt:lpstr>参考读物</vt:lpstr>
      <vt:lpstr>参考读物</vt:lpstr>
      <vt:lpstr>课程特点</vt:lpstr>
      <vt:lpstr>课程规则</vt:lpstr>
      <vt:lpstr>计算机的启动过程</vt:lpstr>
      <vt:lpstr>计算机的启动过程</vt:lpstr>
      <vt:lpstr>计算机的启动过程</vt:lpstr>
      <vt:lpstr>如何自己动手引导计算机启动</vt:lpstr>
      <vt:lpstr>PowerPoint Presentation</vt:lpstr>
      <vt:lpstr>PowerPoint Presentation</vt:lpstr>
      <vt:lpstr>第一章：绪论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1.2 操作系统的历史变革</vt:lpstr>
      <vt:lpstr>1.2.1 NO OS AT ALL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1.2.4 分时系统</vt:lpstr>
      <vt:lpstr>1.2.4 分时系统</vt:lpstr>
      <vt:lpstr>1.2.4 分时系统</vt:lpstr>
      <vt:lpstr>1.2.4 实时系统</vt:lpstr>
      <vt:lpstr>1.2.5 实时系统</vt:lpstr>
      <vt:lpstr>1.3 微机操作系统发展历程</vt:lpstr>
      <vt:lpstr>PowerPoint Presentation</vt:lpstr>
      <vt:lpstr>2个大牛~~~</vt:lpstr>
      <vt:lpstr>PowerPoint Presentation</vt:lpstr>
      <vt:lpstr>PowerPoint Presentation</vt:lpstr>
      <vt:lpstr>Homework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1.6.1 进程</vt:lpstr>
      <vt:lpstr>PowerPoint Presentation</vt:lpstr>
      <vt:lpstr>1.6.2 地址空间</vt:lpstr>
      <vt:lpstr>1.6.3 文件</vt:lpstr>
      <vt:lpstr>PowerPoint Presentation</vt:lpstr>
      <vt:lpstr>1.6.4 安全</vt:lpstr>
      <vt:lpstr>1.6.5 Shell</vt:lpstr>
      <vt:lpstr>1.6.6 系统调用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1.7 操作系统的功能</vt:lpstr>
      <vt:lpstr> 1.7.1 处理机管理功能</vt:lpstr>
      <vt:lpstr>PowerPoint Presentation</vt:lpstr>
      <vt:lpstr>PowerPoint Presentation</vt:lpstr>
      <vt:lpstr>PowerPoint Presentation</vt:lpstr>
      <vt:lpstr>1.7.2 存储器管理功能</vt:lpstr>
      <vt:lpstr>存储器管理功能有4个：</vt:lpstr>
      <vt:lpstr>PowerPoint Presentation</vt:lpstr>
      <vt:lpstr>2．内存保护  </vt:lpstr>
      <vt:lpstr>PowerPoint Presentation</vt:lpstr>
      <vt:lpstr>PowerPoint Presentation</vt:lpstr>
      <vt:lpstr> 1.7.3 设备管理功能</vt:lpstr>
      <vt:lpstr>PowerPoint Presentation</vt:lpstr>
      <vt:lpstr>PowerPoint Presentation</vt:lpstr>
      <vt:lpstr>1.7.4 文件管理功能</vt:lpstr>
      <vt:lpstr>PowerPoint Presentation</vt:lpstr>
      <vt:lpstr>PowerPoint Presentation</vt:lpstr>
      <vt:lpstr>   1.7.5 用户接口 </vt:lpstr>
      <vt:lpstr>PowerPoint Presentation</vt:lpstr>
      <vt:lpstr>PowerPoint Presentation</vt:lpstr>
      <vt:lpstr>1.8 操作系统的结构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Chinco</dc:creator>
  <cp:lastModifiedBy>Qin ke</cp:lastModifiedBy>
  <cp:revision>113</cp:revision>
  <dcterms:created xsi:type="dcterms:W3CDTF">2011-02-22T07:28:30Z</dcterms:created>
  <dcterms:modified xsi:type="dcterms:W3CDTF">2022-09-13T09:15:34Z</dcterms:modified>
</cp:coreProperties>
</file>